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57" r:id="rId2"/>
    <p:sldId id="384" r:id="rId3"/>
    <p:sldId id="409" r:id="rId4"/>
    <p:sldId id="408" r:id="rId5"/>
    <p:sldId id="405" r:id="rId6"/>
    <p:sldId id="395" r:id="rId7"/>
    <p:sldId id="391" r:id="rId8"/>
    <p:sldId id="370" r:id="rId9"/>
    <p:sldId id="379" r:id="rId10"/>
    <p:sldId id="406" r:id="rId11"/>
    <p:sldId id="397" r:id="rId12"/>
    <p:sldId id="398" r:id="rId13"/>
    <p:sldId id="399" r:id="rId14"/>
    <p:sldId id="400" r:id="rId15"/>
    <p:sldId id="401" r:id="rId16"/>
    <p:sldId id="403" r:id="rId17"/>
    <p:sldId id="407" r:id="rId18"/>
    <p:sldId id="347" r:id="rId19"/>
  </p:sldIdLst>
  <p:sldSz cx="9144000" cy="6858000" type="screen4x3"/>
  <p:notesSz cx="7102475" cy="10233025"/>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388"/>
    <a:srgbClr val="EAF5F6"/>
    <a:srgbClr val="009BD2"/>
    <a:srgbClr val="1B70A5"/>
    <a:srgbClr val="F0FBFE"/>
    <a:srgbClr val="0000CC"/>
    <a:srgbClr val="D7F4FD"/>
    <a:srgbClr val="EA0000"/>
    <a:srgbClr val="0033CC"/>
    <a:srgbClr val="9999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8" autoAdjust="0"/>
    <p:restoredTop sz="94610" autoAdjust="0"/>
  </p:normalViewPr>
  <p:slideViewPr>
    <p:cSldViewPr>
      <p:cViewPr>
        <p:scale>
          <a:sx n="90" d="100"/>
          <a:sy n="90" d="100"/>
        </p:scale>
        <p:origin x="-1008" y="930"/>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2196" y="-114"/>
      </p:cViewPr>
      <p:guideLst>
        <p:guide orient="horz" pos="3222"/>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3077739" cy="511651"/>
          </a:xfrm>
          <a:prstGeom prst="rect">
            <a:avLst/>
          </a:prstGeom>
        </p:spPr>
        <p:txBody>
          <a:bodyPr vert="horz" lIns="94778" tIns="47389" rIns="94778" bIns="47389" rtlCol="0"/>
          <a:lstStyle>
            <a:lvl1pPr algn="l">
              <a:defRPr sz="1200"/>
            </a:lvl1pPr>
          </a:lstStyle>
          <a:p>
            <a:endParaRPr lang="ru-RU"/>
          </a:p>
        </p:txBody>
      </p:sp>
      <p:sp>
        <p:nvSpPr>
          <p:cNvPr id="3" name="Дата 2"/>
          <p:cNvSpPr>
            <a:spLocks noGrp="1"/>
          </p:cNvSpPr>
          <p:nvPr>
            <p:ph type="dt" idx="1"/>
          </p:nvPr>
        </p:nvSpPr>
        <p:spPr>
          <a:xfrm>
            <a:off x="4023093" y="0"/>
            <a:ext cx="3077739" cy="511651"/>
          </a:xfrm>
          <a:prstGeom prst="rect">
            <a:avLst/>
          </a:prstGeom>
        </p:spPr>
        <p:txBody>
          <a:bodyPr vert="horz" lIns="94778" tIns="47389" rIns="94778" bIns="47389" rtlCol="0"/>
          <a:lstStyle>
            <a:lvl1pPr algn="r">
              <a:defRPr sz="1200"/>
            </a:lvl1pPr>
          </a:lstStyle>
          <a:p>
            <a:fld id="{797ED2D5-5105-4DD9-9E58-D3DB787A8098}" type="datetimeFigureOut">
              <a:rPr lang="ru-RU" smtClean="0"/>
              <a:pPr/>
              <a:t>28.03.2014</a:t>
            </a:fld>
            <a:endParaRPr lang="ru-RU"/>
          </a:p>
        </p:txBody>
      </p:sp>
      <p:sp>
        <p:nvSpPr>
          <p:cNvPr id="4" name="Образ слайда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4778" tIns="47389" rIns="94778" bIns="47389" rtlCol="0" anchor="ctr"/>
          <a:lstStyle/>
          <a:p>
            <a:endParaRPr lang="ru-RU"/>
          </a:p>
        </p:txBody>
      </p:sp>
      <p:sp>
        <p:nvSpPr>
          <p:cNvPr id="5" name="Заметки 4"/>
          <p:cNvSpPr>
            <a:spLocks noGrp="1"/>
          </p:cNvSpPr>
          <p:nvPr>
            <p:ph type="body" sz="quarter" idx="3"/>
          </p:nvPr>
        </p:nvSpPr>
        <p:spPr>
          <a:xfrm>
            <a:off x="710248" y="4860687"/>
            <a:ext cx="5681980" cy="4604861"/>
          </a:xfrm>
          <a:prstGeom prst="rect">
            <a:avLst/>
          </a:prstGeom>
        </p:spPr>
        <p:txBody>
          <a:bodyPr vert="horz" lIns="94778" tIns="47389" rIns="94778" bIns="4738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719598"/>
            <a:ext cx="3077739" cy="511651"/>
          </a:xfrm>
          <a:prstGeom prst="rect">
            <a:avLst/>
          </a:prstGeom>
        </p:spPr>
        <p:txBody>
          <a:bodyPr vert="horz" lIns="94778" tIns="47389" rIns="94778" bIns="47389" rtlCol="0" anchor="b"/>
          <a:lstStyle>
            <a:lvl1pPr algn="l">
              <a:defRPr sz="1200"/>
            </a:lvl1pPr>
          </a:lstStyle>
          <a:p>
            <a:endParaRPr lang="ru-RU"/>
          </a:p>
        </p:txBody>
      </p:sp>
      <p:sp>
        <p:nvSpPr>
          <p:cNvPr id="7" name="Номер слайда 6"/>
          <p:cNvSpPr>
            <a:spLocks noGrp="1"/>
          </p:cNvSpPr>
          <p:nvPr>
            <p:ph type="sldNum" sz="quarter" idx="5"/>
          </p:nvPr>
        </p:nvSpPr>
        <p:spPr>
          <a:xfrm>
            <a:off x="4023093" y="9719598"/>
            <a:ext cx="3077739" cy="511651"/>
          </a:xfrm>
          <a:prstGeom prst="rect">
            <a:avLst/>
          </a:prstGeom>
        </p:spPr>
        <p:txBody>
          <a:bodyPr vert="horz" lIns="94778" tIns="47389" rIns="94778" bIns="47389" rtlCol="0" anchor="b"/>
          <a:lstStyle>
            <a:lvl1pPr algn="r">
              <a:defRPr sz="1200"/>
            </a:lvl1pPr>
          </a:lstStyle>
          <a:p>
            <a:fld id="{F2DD4F08-5429-4036-8D81-BF46159C24C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DD4F08-5429-4036-8D81-BF46159C24CC}"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DD4F08-5429-4036-8D81-BF46159C24CC}"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DD4F08-5429-4036-8D81-BF46159C24CC}"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DD4F08-5429-4036-8D81-BF46159C24CC}"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DD4F08-5429-4036-8D81-BF46159C24CC}"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DD4F08-5429-4036-8D81-BF46159C24CC}" type="slidenum">
              <a:rPr lang="ru-RU" smtClean="0">
                <a:solidFill>
                  <a:prstClr val="black"/>
                </a:solidFill>
              </a:rPr>
              <a:pPr/>
              <a:t>11</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A56A43F-4044-4EBD-A9AA-CD0B4136447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B18C05-9662-4721-90B5-451377454A7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703D06A-FA70-4CD5-A402-52DDE66D417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F51B506-7399-46CE-9BAA-3345C45D1E0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1788"/>
            <a:ext cx="8229600" cy="79375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304800" y="2100263"/>
            <a:ext cx="8229600" cy="3668712"/>
          </a:xfrm>
        </p:spPr>
        <p:txBody>
          <a:bodyPr/>
          <a:lstStyle/>
          <a:p>
            <a:pPr lvl="0"/>
            <a:endParaRPr lang="ru-RU" noProof="0"/>
          </a:p>
        </p:txBody>
      </p:sp>
      <p:sp>
        <p:nvSpPr>
          <p:cNvPr id="4" name="Нижний колонтитул 3"/>
          <p:cNvSpPr>
            <a:spLocks noGrp="1"/>
          </p:cNvSpPr>
          <p:nvPr>
            <p:ph type="ftr" sz="quarter" idx="10"/>
          </p:nvPr>
        </p:nvSpPr>
        <p:spPr>
          <a:xfrm>
            <a:off x="5038725" y="6356350"/>
            <a:ext cx="2895600" cy="269875"/>
          </a:xfrm>
        </p:spPr>
        <p:txBody>
          <a:bodyPr/>
          <a:lstStyle>
            <a:lvl1pPr>
              <a:defRPr/>
            </a:lvl1pPr>
          </a:lstStyle>
          <a:p>
            <a:pPr>
              <a:defRPr/>
            </a:pPr>
            <a:endParaRPr lang="ru-RU"/>
          </a:p>
        </p:txBody>
      </p:sp>
      <p:sp>
        <p:nvSpPr>
          <p:cNvPr id="5" name="Номер слайда 4"/>
          <p:cNvSpPr>
            <a:spLocks noGrp="1"/>
          </p:cNvSpPr>
          <p:nvPr>
            <p:ph type="sldNum" sz="quarter" idx="11"/>
          </p:nvPr>
        </p:nvSpPr>
        <p:spPr>
          <a:xfrm>
            <a:off x="8153400" y="6356350"/>
            <a:ext cx="847725" cy="269875"/>
          </a:xfrm>
        </p:spPr>
        <p:txBody>
          <a:bodyPr/>
          <a:lstStyle>
            <a:lvl1pPr>
              <a:defRPr/>
            </a:lvl1pPr>
          </a:lstStyle>
          <a:p>
            <a:pPr>
              <a:defRPr/>
            </a:pPr>
            <a:fld id="{6C4A3A14-8C3A-4C73-B0BB-BBD94E2A32B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FA56896-F7A8-43C1-A7FC-1E667100351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C4AEC34-6B0D-4C33-826B-C6889EEED6B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EA0CCD8-E16C-49B1-9F53-47EC379A842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476EBEE-1D9E-43D3-93B0-ACC63473A5A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E1C94EC-144F-49D8-9DFF-EAE6925D0E1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46208EF-02F9-4256-839A-29BE1601152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70B4C77-17CA-41E6-8C8A-46063E3E15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1101C06-E739-40A5-9505-277CE664059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14"/>
          <p:cNvSpPr>
            <a:spLocks noChangeArrowheads="1"/>
          </p:cNvSpPr>
          <p:nvPr userDrawn="1"/>
        </p:nvSpPr>
        <p:spPr bwMode="auto">
          <a:xfrm>
            <a:off x="0" y="0"/>
            <a:ext cx="9144000" cy="6858000"/>
          </a:xfrm>
          <a:prstGeom prst="rect">
            <a:avLst/>
          </a:prstGeom>
          <a:solidFill>
            <a:srgbClr val="D9D9D9"/>
          </a:solidFill>
          <a:ln w="9525">
            <a:noFill/>
            <a:miter lim="800000"/>
            <a:headEnd/>
            <a:tailEnd/>
          </a:ln>
        </p:spPr>
        <p:txBody>
          <a:bodyPr wrap="none" anchor="ctr"/>
          <a:lstStyle/>
          <a:p>
            <a:pPr algn="ctr">
              <a:defRPr/>
            </a:pPr>
            <a:endParaRPr lang="ru-RU"/>
          </a:p>
        </p:txBody>
      </p:sp>
      <p:sp>
        <p:nvSpPr>
          <p:cNvPr id="4106" name="Rectangle 137"/>
          <p:cNvSpPr>
            <a:spLocks noChangeArrowheads="1"/>
          </p:cNvSpPr>
          <p:nvPr userDrawn="1"/>
        </p:nvSpPr>
        <p:spPr bwMode="auto">
          <a:xfrm>
            <a:off x="123825" y="123825"/>
            <a:ext cx="8886825" cy="6184900"/>
          </a:xfrm>
          <a:prstGeom prst="rect">
            <a:avLst/>
          </a:prstGeom>
          <a:solidFill>
            <a:schemeClr val="bg1"/>
          </a:solidFill>
          <a:ln w="9525">
            <a:noFill/>
            <a:miter lim="800000"/>
            <a:headEnd/>
            <a:tailEnd/>
          </a:ln>
        </p:spPr>
        <p:txBody>
          <a:bodyPr wrap="none" anchor="ctr"/>
          <a:lstStyle/>
          <a:p>
            <a:pPr algn="ctr">
              <a:defRPr/>
            </a:pPr>
            <a:endParaRPr lang="ru-RU"/>
          </a:p>
        </p:txBody>
      </p:sp>
      <p:sp>
        <p:nvSpPr>
          <p:cNvPr id="1028" name="Rectangle 3"/>
          <p:cNvSpPr>
            <a:spLocks noGrp="1" noChangeArrowheads="1"/>
          </p:cNvSpPr>
          <p:nvPr>
            <p:ph type="body" idx="1"/>
          </p:nvPr>
        </p:nvSpPr>
        <p:spPr bwMode="auto">
          <a:xfrm>
            <a:off x="2700338" y="1341438"/>
            <a:ext cx="6264275" cy="4032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662C73-4933-4662-BAB5-AE85734B10F9}" type="slidenum">
              <a:rPr lang="ru-RU"/>
              <a:pPr>
                <a:defRPr/>
              </a:pPr>
              <a:t>‹#›</a:t>
            </a:fld>
            <a:endParaRPr lang="ru-RU"/>
          </a:p>
        </p:txBody>
      </p:sp>
      <p:pic>
        <p:nvPicPr>
          <p:cNvPr id="1033" name="Bild 8" descr="AZ_Logo_RGB.ai"/>
          <p:cNvPicPr>
            <a:picLocks noChangeAspect="1"/>
          </p:cNvPicPr>
          <p:nvPr userDrawn="1"/>
        </p:nvPicPr>
        <p:blipFill>
          <a:blip r:embed="rId15" cstate="print"/>
          <a:srcRect/>
          <a:stretch>
            <a:fillRect/>
          </a:stretch>
        </p:blipFill>
        <p:spPr bwMode="auto">
          <a:xfrm>
            <a:off x="7402513" y="6010275"/>
            <a:ext cx="1273175" cy="566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new.opora.ru/projects/card/cards/231-allianz" TargetMode="External"/><Relationship Id="rId4" Type="http://schemas.openxmlformats.org/officeDocument/2006/relationships/hyperlink" Target="http://new.opora.r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_________Microsoft_Office_Word_97_-_20031.doc"/><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107950" y="115887"/>
            <a:ext cx="8928100" cy="6461126"/>
            <a:chOff x="68" y="73"/>
            <a:chExt cx="5624" cy="4070"/>
          </a:xfrm>
        </p:grpSpPr>
        <p:pic>
          <p:nvPicPr>
            <p:cNvPr id="6" name="Picture 12" descr="Рисунок1"/>
            <p:cNvPicPr>
              <a:picLocks noChangeAspect="1" noChangeArrowheads="1"/>
            </p:cNvPicPr>
            <p:nvPr/>
          </p:nvPicPr>
          <p:blipFill>
            <a:blip r:embed="rId2" cstate="print"/>
            <a:srcRect/>
            <a:stretch>
              <a:fillRect/>
            </a:stretch>
          </p:blipFill>
          <p:spPr bwMode="auto">
            <a:xfrm>
              <a:off x="68" y="73"/>
              <a:ext cx="5624" cy="3901"/>
            </a:xfrm>
            <a:prstGeom prst="rect">
              <a:avLst/>
            </a:prstGeom>
            <a:noFill/>
            <a:ln w="9525">
              <a:noFill/>
              <a:miter lim="800000"/>
              <a:headEnd/>
              <a:tailEnd/>
            </a:ln>
          </p:spPr>
        </p:pic>
        <p:sp>
          <p:nvSpPr>
            <p:cNvPr id="7" name="Freeform 7"/>
            <p:cNvSpPr>
              <a:spLocks/>
            </p:cNvSpPr>
            <p:nvPr/>
          </p:nvSpPr>
          <p:spPr bwMode="auto">
            <a:xfrm>
              <a:off x="331" y="618"/>
              <a:ext cx="2277" cy="1980"/>
            </a:xfrm>
            <a:custGeom>
              <a:avLst/>
              <a:gdLst>
                <a:gd name="T0" fmla="*/ 0 w 2322"/>
                <a:gd name="T1" fmla="*/ 811752 h 2304"/>
                <a:gd name="T2" fmla="*/ 148501477 w 2322"/>
                <a:gd name="T3" fmla="*/ 811752 h 2304"/>
                <a:gd name="T4" fmla="*/ 148501477 w 2322"/>
                <a:gd name="T5" fmla="*/ 811752 h 2304"/>
                <a:gd name="T6" fmla="*/ 148501477 w 2322"/>
                <a:gd name="T7" fmla="*/ 0 h 2304"/>
                <a:gd name="T8" fmla="*/ 0 w 2322"/>
                <a:gd name="T9" fmla="*/ 0 h 2304"/>
                <a:gd name="T10" fmla="*/ 0 w 2322"/>
                <a:gd name="T11" fmla="*/ 811752 h 2304"/>
                <a:gd name="T12" fmla="*/ 0 60000 65536"/>
                <a:gd name="T13" fmla="*/ 0 60000 65536"/>
                <a:gd name="T14" fmla="*/ 0 60000 65536"/>
                <a:gd name="T15" fmla="*/ 0 60000 65536"/>
                <a:gd name="T16" fmla="*/ 0 60000 65536"/>
                <a:gd name="T17" fmla="*/ 0 60000 65536"/>
                <a:gd name="T18" fmla="*/ 0 w 2322"/>
                <a:gd name="T19" fmla="*/ 0 h 2304"/>
                <a:gd name="T20" fmla="*/ 2322 w 2322"/>
                <a:gd name="T21" fmla="*/ 2304 h 2304"/>
              </a:gdLst>
              <a:ahLst/>
              <a:cxnLst>
                <a:cxn ang="T12">
                  <a:pos x="T0" y="T1"/>
                </a:cxn>
                <a:cxn ang="T13">
                  <a:pos x="T2" y="T3"/>
                </a:cxn>
                <a:cxn ang="T14">
                  <a:pos x="T4" y="T5"/>
                </a:cxn>
                <a:cxn ang="T15">
                  <a:pos x="T6" y="T7"/>
                </a:cxn>
                <a:cxn ang="T16">
                  <a:pos x="T8" y="T9"/>
                </a:cxn>
                <a:cxn ang="T17">
                  <a:pos x="T10" y="T11"/>
                </a:cxn>
              </a:cxnLst>
              <a:rect l="T18" t="T19" r="T20" b="T21"/>
              <a:pathLst>
                <a:path w="2322" h="2304">
                  <a:moveTo>
                    <a:pt x="0" y="2304"/>
                  </a:moveTo>
                  <a:lnTo>
                    <a:pt x="2010" y="2304"/>
                  </a:lnTo>
                  <a:lnTo>
                    <a:pt x="2322" y="1992"/>
                  </a:lnTo>
                  <a:lnTo>
                    <a:pt x="2322" y="0"/>
                  </a:lnTo>
                  <a:lnTo>
                    <a:pt x="0" y="0"/>
                  </a:lnTo>
                  <a:lnTo>
                    <a:pt x="0" y="2304"/>
                  </a:lnTo>
                  <a:close/>
                </a:path>
              </a:pathLst>
            </a:custGeom>
            <a:solidFill>
              <a:srgbClr val="113388"/>
            </a:solidFill>
            <a:ln w="9525">
              <a:noFill/>
              <a:round/>
              <a:headEnd/>
              <a:tailEnd/>
            </a:ln>
          </p:spPr>
          <p:txBody>
            <a:bodyPr/>
            <a:lstStyle/>
            <a:p>
              <a:endParaRPr lang="ru-RU"/>
            </a:p>
          </p:txBody>
        </p:sp>
        <p:pic>
          <p:nvPicPr>
            <p:cNvPr id="8" name="Bild 8" descr="AZ_Logo_RGB.ai"/>
            <p:cNvPicPr>
              <a:picLocks noChangeAspect="1"/>
            </p:cNvPicPr>
            <p:nvPr/>
          </p:nvPicPr>
          <p:blipFill>
            <a:blip r:embed="rId3" cstate="print"/>
            <a:srcRect/>
            <a:stretch>
              <a:fillRect/>
            </a:stretch>
          </p:blipFill>
          <p:spPr bwMode="auto">
            <a:xfrm>
              <a:off x="4255" y="3604"/>
              <a:ext cx="1210" cy="539"/>
            </a:xfrm>
            <a:prstGeom prst="rect">
              <a:avLst/>
            </a:prstGeom>
            <a:noFill/>
            <a:ln w="9525">
              <a:noFill/>
              <a:miter lim="800000"/>
              <a:headEnd/>
              <a:tailEnd/>
            </a:ln>
          </p:spPr>
        </p:pic>
        <p:sp>
          <p:nvSpPr>
            <p:cNvPr id="9" name="Rectangle 9"/>
            <p:cNvSpPr>
              <a:spLocks noChangeArrowheads="1"/>
            </p:cNvSpPr>
            <p:nvPr/>
          </p:nvSpPr>
          <p:spPr bwMode="gray">
            <a:xfrm>
              <a:off x="340" y="1389"/>
              <a:ext cx="2267" cy="905"/>
            </a:xfrm>
            <a:prstGeom prst="rect">
              <a:avLst/>
            </a:prstGeom>
            <a:noFill/>
            <a:ln w="6350">
              <a:noFill/>
              <a:miter lim="800000"/>
              <a:headEnd/>
              <a:tailEnd/>
            </a:ln>
          </p:spPr>
          <p:txBody>
            <a:bodyPr lIns="162000" tIns="46800" rIns="90000" bIns="82800" anchor="ctr"/>
            <a:lstStyle/>
            <a:p>
              <a:r>
                <a:rPr lang="ru-RU" altLang="ru-RU" sz="2600" b="1" dirty="0" smtClean="0">
                  <a:solidFill>
                    <a:schemeClr val="bg1"/>
                  </a:solidFill>
                </a:rPr>
                <a:t>Сотрудничество </a:t>
              </a:r>
              <a:r>
                <a:rPr lang="en-US" altLang="ru-RU" sz="2600" b="1" dirty="0" smtClean="0">
                  <a:solidFill>
                    <a:schemeClr val="bg1"/>
                  </a:solidFill>
                </a:rPr>
                <a:t>Allianz </a:t>
              </a:r>
              <a:r>
                <a:rPr lang="ru-RU" altLang="ru-RU" sz="2600" b="1" dirty="0" smtClean="0">
                  <a:solidFill>
                    <a:schemeClr val="bg1"/>
                  </a:solidFill>
                </a:rPr>
                <a:t>и Опоры России</a:t>
              </a:r>
              <a:endParaRPr lang="ru-RU" altLang="ru-RU" sz="2600" b="1" dirty="0">
                <a:solidFill>
                  <a:srgbClr val="FF0000"/>
                </a:solidFill>
              </a:endParaRPr>
            </a:p>
            <a:p>
              <a:endParaRPr lang="ru-RU" altLang="ru-RU" sz="2500" dirty="0">
                <a:solidFill>
                  <a:schemeClr val="bg1"/>
                </a:solidFill>
              </a:endParaRPr>
            </a:p>
            <a:p>
              <a:endParaRPr lang="ru-RU" altLang="ru-RU" sz="2000" dirty="0">
                <a:solidFill>
                  <a:schemeClr val="bg1"/>
                </a:solidFill>
              </a:endParaRPr>
            </a:p>
            <a:p>
              <a:r>
                <a:rPr lang="ru-RU" altLang="ru-RU" dirty="0">
                  <a:solidFill>
                    <a:schemeClr val="bg1"/>
                  </a:solidFill>
                </a:rPr>
                <a:t>Март, 2014</a:t>
              </a:r>
              <a:endParaRPr lang="en-US" altLang="ru-RU" dirty="0">
                <a:solidFill>
                  <a:schemeClr val="bg1"/>
                </a:solidFill>
              </a:endParaRPr>
            </a:p>
            <a:p>
              <a:endParaRPr lang="en-US" altLang="ru-RU" sz="2500" dirty="0">
                <a:solidFill>
                  <a:schemeClr val="bg1"/>
                </a:solidFill>
              </a:endParaRPr>
            </a:p>
            <a:p>
              <a:endParaRPr lang="en-US" altLang="ru-RU" sz="2500" dirty="0">
                <a:solidFill>
                  <a:schemeClr val="bg1"/>
                </a:solidFill>
              </a:endParaRPr>
            </a:p>
          </p:txBody>
        </p:sp>
        <p:sp>
          <p:nvSpPr>
            <p:cNvPr id="10" name="Rectangle 10"/>
            <p:cNvSpPr>
              <a:spLocks noChangeArrowheads="1"/>
            </p:cNvSpPr>
            <p:nvPr/>
          </p:nvSpPr>
          <p:spPr bwMode="gray">
            <a:xfrm>
              <a:off x="340" y="1661"/>
              <a:ext cx="1860" cy="394"/>
            </a:xfrm>
            <a:prstGeom prst="rect">
              <a:avLst/>
            </a:prstGeom>
            <a:noFill/>
            <a:ln w="6350">
              <a:noFill/>
              <a:miter lim="800000"/>
              <a:headEnd/>
              <a:tailEnd/>
            </a:ln>
          </p:spPr>
          <p:txBody>
            <a:bodyPr lIns="162000" tIns="46800" rIns="90000" bIns="82800" anchor="ctr"/>
            <a:lstStyle/>
            <a:p>
              <a:endParaRPr lang="en-US" altLang="ru-RU" sz="2000">
                <a:solidFill>
                  <a:schemeClr val="bg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68313" y="682625"/>
            <a:ext cx="1838326" cy="1752600"/>
            <a:chOff x="423" y="420"/>
            <a:chExt cx="1158" cy="1104"/>
          </a:xfrm>
        </p:grpSpPr>
        <p:sp>
          <p:nvSpPr>
            <p:cNvPr id="3088" name="Freeform 11"/>
            <p:cNvSpPr>
              <a:spLocks/>
            </p:cNvSpPr>
            <p:nvPr/>
          </p:nvSpPr>
          <p:spPr bwMode="auto">
            <a:xfrm>
              <a:off x="423" y="420"/>
              <a:ext cx="1158" cy="1104"/>
            </a:xfrm>
            <a:custGeom>
              <a:avLst/>
              <a:gdLst>
                <a:gd name="T0" fmla="*/ 3 w 1158"/>
                <a:gd name="T1" fmla="*/ 1104 h 1104"/>
                <a:gd name="T2" fmla="*/ 948 w 1158"/>
                <a:gd name="T3" fmla="*/ 1104 h 1104"/>
                <a:gd name="T4" fmla="*/ 1158 w 1158"/>
                <a:gd name="T5" fmla="*/ 894 h 1104"/>
                <a:gd name="T6" fmla="*/ 1158 w 1158"/>
                <a:gd name="T7" fmla="*/ 0 h 1104"/>
                <a:gd name="T8" fmla="*/ 0 w 1158"/>
                <a:gd name="T9" fmla="*/ 0 h 1104"/>
                <a:gd name="T10" fmla="*/ 3 w 1158"/>
                <a:gd name="T11" fmla="*/ 1104 h 1104"/>
                <a:gd name="T12" fmla="*/ 0 60000 65536"/>
                <a:gd name="T13" fmla="*/ 0 60000 65536"/>
                <a:gd name="T14" fmla="*/ 0 60000 65536"/>
                <a:gd name="T15" fmla="*/ 0 60000 65536"/>
                <a:gd name="T16" fmla="*/ 0 60000 65536"/>
                <a:gd name="T17" fmla="*/ 0 60000 65536"/>
                <a:gd name="T18" fmla="*/ 0 w 1158"/>
                <a:gd name="T19" fmla="*/ 0 h 1104"/>
                <a:gd name="T20" fmla="*/ 1158 w 1158"/>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1158" h="1104">
                  <a:moveTo>
                    <a:pt x="3" y="1104"/>
                  </a:moveTo>
                  <a:lnTo>
                    <a:pt x="948" y="1104"/>
                  </a:lnTo>
                  <a:lnTo>
                    <a:pt x="1158" y="894"/>
                  </a:lnTo>
                  <a:lnTo>
                    <a:pt x="1158" y="0"/>
                  </a:lnTo>
                  <a:lnTo>
                    <a:pt x="0" y="0"/>
                  </a:lnTo>
                  <a:lnTo>
                    <a:pt x="3" y="1104"/>
                  </a:lnTo>
                  <a:close/>
                </a:path>
              </a:pathLst>
            </a:custGeom>
            <a:solidFill>
              <a:srgbClr val="113388"/>
            </a:solidFill>
            <a:ln w="9525" cap="flat" cmpd="sng">
              <a:noFill/>
              <a:prstDash val="solid"/>
              <a:round/>
              <a:headEnd type="none" w="med" len="med"/>
              <a:tailEnd type="none" w="med" len="med"/>
            </a:ln>
          </p:spPr>
          <p:txBody>
            <a:bodyPr/>
            <a:lstStyle/>
            <a:p>
              <a:endParaRPr lang="ru-RU"/>
            </a:p>
          </p:txBody>
        </p:sp>
        <p:sp>
          <p:nvSpPr>
            <p:cNvPr id="3089" name="Text Box 12"/>
            <p:cNvSpPr txBox="1">
              <a:spLocks noChangeArrowheads="1"/>
            </p:cNvSpPr>
            <p:nvPr/>
          </p:nvSpPr>
          <p:spPr bwMode="auto">
            <a:xfrm>
              <a:off x="691" y="608"/>
              <a:ext cx="661" cy="770"/>
            </a:xfrm>
            <a:prstGeom prst="rect">
              <a:avLst/>
            </a:prstGeom>
            <a:solidFill>
              <a:srgbClr val="113388"/>
            </a:solidFill>
            <a:ln w="9525" algn="ctr">
              <a:noFill/>
              <a:miter lim="800000"/>
              <a:headEnd/>
              <a:tailEnd/>
            </a:ln>
          </p:spPr>
          <p:txBody>
            <a:bodyPr/>
            <a:lstStyle/>
            <a:p>
              <a:r>
                <a:rPr lang="ru-RU" sz="5000" dirty="0" smtClean="0">
                  <a:solidFill>
                    <a:schemeClr val="bg1"/>
                  </a:solidFill>
                  <a:latin typeface="+mn-lt"/>
                </a:rPr>
                <a:t>3</a:t>
              </a:r>
              <a:endParaRPr lang="en-US" sz="5000" dirty="0">
                <a:solidFill>
                  <a:schemeClr val="bg1"/>
                </a:solidFill>
                <a:latin typeface="+mn-lt"/>
              </a:endParaRPr>
            </a:p>
          </p:txBody>
        </p:sp>
      </p:grpSp>
      <p:graphicFrame>
        <p:nvGraphicFramePr>
          <p:cNvPr id="50181" name="Group 5"/>
          <p:cNvGraphicFramePr>
            <a:graphicFrameLocks noGrp="1"/>
          </p:cNvGraphicFramePr>
          <p:nvPr>
            <p:ph idx="4294967295"/>
          </p:nvPr>
        </p:nvGraphicFramePr>
        <p:xfrm>
          <a:off x="2700338" y="1341438"/>
          <a:ext cx="5915025" cy="1690452"/>
        </p:xfrm>
        <a:graphic>
          <a:graphicData uri="http://schemas.openxmlformats.org/drawingml/2006/table">
            <a:tbl>
              <a:tblPr/>
              <a:tblGrid>
                <a:gridCol w="781050"/>
                <a:gridCol w="5133975"/>
              </a:tblGrid>
              <a:tr h="755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endParaRPr kumimoji="0" lang="en-US" sz="2400" b="1" i="0" u="none" strike="noStrike" cap="none" normalizeH="0" baseline="0" dirty="0" smtClean="0">
                        <a:ln>
                          <a:noFill/>
                        </a:ln>
                        <a:solidFill>
                          <a:srgbClr val="113388"/>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rgbClr val="003781"/>
                          </a:solidFill>
                          <a:effectLst/>
                          <a:latin typeface="Arial" charset="0"/>
                        </a:rPr>
                        <a:t>Страховые продукты для ЮЛ</a:t>
                      </a:r>
                      <a:endParaRPr kumimoji="0" lang="en-US" sz="2400" b="1" i="0" u="none" strike="noStrike" cap="none" normalizeH="0" baseline="0" dirty="0" smtClean="0">
                        <a:ln>
                          <a:noFill/>
                        </a:ln>
                        <a:solidFill>
                          <a:srgbClr val="003781"/>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endParaRPr kumimoji="0" lang="en-US" sz="2400" b="1" i="0" u="none" strike="noStrike" cap="none" normalizeH="0" baseline="0" dirty="0" smtClean="0">
                        <a:ln>
                          <a:noFill/>
                        </a:ln>
                        <a:solidFill>
                          <a:srgbClr val="113388"/>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20000"/>
                        </a:spcBef>
                        <a:spcAft>
                          <a:spcPct val="0"/>
                        </a:spcAft>
                        <a:buClrTx/>
                        <a:buSzTx/>
                        <a:buFontTx/>
                        <a:buNone/>
                        <a:tabLst>
                          <a:tab pos="195263" algn="l"/>
                        </a:tabLst>
                      </a:pPr>
                      <a:endParaRPr kumimoji="0" lang="en-US" sz="1800" b="1" i="0" u="none" strike="noStrike" cap="none" normalizeH="0" baseline="0" dirty="0" smtClean="0">
                        <a:ln>
                          <a:noFill/>
                        </a:ln>
                        <a:solidFill>
                          <a:srgbClr val="113388"/>
                        </a:solidFill>
                        <a:effectLst/>
                        <a:latin typeface="Arial" charset="0"/>
                      </a:endParaRPr>
                    </a:p>
                  </a:txBody>
                  <a:tcPr marL="90000" marR="198000" marT="720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0000" marR="0" marT="14400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одним вырезанным углом 43"/>
          <p:cNvSpPr/>
          <p:nvPr/>
        </p:nvSpPr>
        <p:spPr>
          <a:xfrm flipV="1">
            <a:off x="179512" y="1880828"/>
            <a:ext cx="3024336" cy="4248472"/>
          </a:xfrm>
          <a:prstGeom prst="snip1Rect">
            <a:avLst/>
          </a:prstGeom>
          <a:noFill/>
          <a:ln>
            <a:solidFill>
              <a:srgbClr val="113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solidFill>
                <a:srgbClr val="FFFFFF"/>
              </a:solidFill>
            </a:endParaRPr>
          </a:p>
        </p:txBody>
      </p:sp>
      <p:sp>
        <p:nvSpPr>
          <p:cNvPr id="14" name="Прямоугольник 13"/>
          <p:cNvSpPr/>
          <p:nvPr/>
        </p:nvSpPr>
        <p:spPr>
          <a:xfrm>
            <a:off x="3995936" y="1808820"/>
            <a:ext cx="4536504" cy="838691"/>
          </a:xfrm>
          <a:prstGeom prst="rect">
            <a:avLst/>
          </a:prstGeom>
        </p:spPr>
        <p:txBody>
          <a:bodyPr wrap="square">
            <a:spAutoFit/>
          </a:bodyPr>
          <a:lstStyle/>
          <a:p>
            <a:pPr marL="177800" indent="-177800" eaLnBrk="0" hangingPunct="0">
              <a:spcBef>
                <a:spcPts val="300"/>
              </a:spcBef>
              <a:spcAft>
                <a:spcPts val="300"/>
              </a:spcAft>
              <a:buClr>
                <a:srgbClr val="426BB3"/>
              </a:buClr>
              <a:defRPr/>
            </a:pPr>
            <a:r>
              <a:rPr lang="en-US" sz="1200" b="1" dirty="0" smtClean="0">
                <a:solidFill>
                  <a:srgbClr val="113388"/>
                </a:solidFill>
                <a:latin typeface="Arial"/>
                <a:ea typeface="+mn-ea"/>
                <a:cs typeface="+mn-cs"/>
              </a:rPr>
              <a:t>Allianz-</a:t>
            </a:r>
            <a:r>
              <a:rPr lang="ru-RU" sz="1200" b="1" dirty="0" smtClean="0">
                <a:solidFill>
                  <a:srgbClr val="113388"/>
                </a:solidFill>
                <a:latin typeface="Arial"/>
                <a:ea typeface="+mn-ea"/>
                <a:cs typeface="+mn-cs"/>
              </a:rPr>
              <a:t>Торговля</a:t>
            </a:r>
            <a:endParaRPr lang="ru-RU" sz="1200" b="1" dirty="0" smtClean="0">
              <a:solidFill>
                <a:srgbClr val="000000">
                  <a:lumMod val="75000"/>
                  <a:lumOff val="25000"/>
                </a:srgbClr>
              </a:solidFill>
              <a:latin typeface="Arial" pitchFamily="34" charset="0"/>
              <a:ea typeface="+mn-ea"/>
              <a:cs typeface="+mn-cs"/>
            </a:endParaRPr>
          </a:p>
          <a:p>
            <a:pPr marL="92075" indent="-92075">
              <a:buFont typeface="Arial" pitchFamily="34" charset="0"/>
              <a:buChar char="•"/>
            </a:pPr>
            <a:r>
              <a:rPr lang="ru-RU" sz="1100" dirty="0" smtClean="0">
                <a:solidFill>
                  <a:srgbClr val="000000">
                    <a:lumMod val="75000"/>
                    <a:lumOff val="25000"/>
                  </a:srgbClr>
                </a:solidFill>
                <a:latin typeface="Arial" pitchFamily="34" charset="0"/>
                <a:ea typeface="+mn-ea"/>
                <a:cs typeface="+mn-cs"/>
              </a:rPr>
              <a:t>продукт для </a:t>
            </a:r>
            <a:r>
              <a:rPr lang="ru-RU" sz="1100" dirty="0" smtClean="0">
                <a:solidFill>
                  <a:schemeClr val="tx1">
                    <a:lumMod val="75000"/>
                    <a:lumOff val="25000"/>
                  </a:schemeClr>
                </a:solidFill>
                <a:latin typeface="Arial" pitchFamily="34" charset="0"/>
                <a:cs typeface="Arial" pitchFamily="34" charset="0"/>
              </a:rPr>
              <a:t>магазинов розничной торговли, включая булочные и магазины продуктов</a:t>
            </a:r>
          </a:p>
          <a:p>
            <a:pPr>
              <a:buFont typeface="Arial" pitchFamily="34" charset="0"/>
              <a:buChar char="•"/>
            </a:pPr>
            <a:endParaRPr lang="ru-RU" sz="1000" dirty="0" smtClean="0">
              <a:solidFill>
                <a:srgbClr val="000000">
                  <a:lumMod val="75000"/>
                  <a:lumOff val="25000"/>
                </a:srgbClr>
              </a:solidFill>
              <a:latin typeface="Arial" pitchFamily="34" charset="0"/>
              <a:ea typeface="+mn-ea"/>
              <a:cs typeface="+mn-cs"/>
            </a:endParaRPr>
          </a:p>
        </p:txBody>
      </p:sp>
      <p:sp>
        <p:nvSpPr>
          <p:cNvPr id="20" name="Прямоугольник 19"/>
          <p:cNvSpPr/>
          <p:nvPr/>
        </p:nvSpPr>
        <p:spPr>
          <a:xfrm>
            <a:off x="3995936" y="2420888"/>
            <a:ext cx="4680520" cy="600164"/>
          </a:xfrm>
          <a:prstGeom prst="rect">
            <a:avLst/>
          </a:prstGeom>
        </p:spPr>
        <p:txBody>
          <a:bodyPr wrap="square">
            <a:spAutoFit/>
          </a:bodyPr>
          <a:lstStyle/>
          <a:p>
            <a:r>
              <a:rPr lang="en-US" sz="1200" b="1" dirty="0" smtClean="0">
                <a:solidFill>
                  <a:srgbClr val="113388"/>
                </a:solidFill>
                <a:latin typeface="Arial" pitchFamily="34" charset="0"/>
                <a:ea typeface="+mn-ea"/>
                <a:cs typeface="+mn-cs"/>
              </a:rPr>
              <a:t>Allianz-</a:t>
            </a:r>
            <a:r>
              <a:rPr lang="ru-RU" sz="1200" b="1" dirty="0" smtClean="0">
                <a:solidFill>
                  <a:srgbClr val="113388"/>
                </a:solidFill>
                <a:latin typeface="Arial" pitchFamily="34" charset="0"/>
                <a:ea typeface="+mn-ea"/>
                <a:cs typeface="+mn-cs"/>
              </a:rPr>
              <a:t>Офис</a:t>
            </a:r>
          </a:p>
          <a:p>
            <a:pPr marL="92075" indent="-92075">
              <a:buFont typeface="Arial" pitchFamily="34" charset="0"/>
              <a:buChar char="•"/>
            </a:pPr>
            <a:r>
              <a:rPr lang="ru-RU" sz="1100" dirty="0" smtClean="0">
                <a:solidFill>
                  <a:srgbClr val="000000">
                    <a:lumMod val="75000"/>
                    <a:lumOff val="25000"/>
                  </a:srgbClr>
                </a:solidFill>
                <a:latin typeface="Arial"/>
                <a:ea typeface="+mn-ea"/>
                <a:cs typeface="+mn-cs"/>
              </a:rPr>
              <a:t>продукт для </a:t>
            </a:r>
            <a:r>
              <a:rPr lang="ru-RU" sz="1100" dirty="0" smtClean="0">
                <a:solidFill>
                  <a:schemeClr val="tx1">
                    <a:lumMod val="75000"/>
                    <a:lumOff val="25000"/>
                  </a:schemeClr>
                </a:solidFill>
                <a:latin typeface="Arial" pitchFamily="34" charset="0"/>
                <a:cs typeface="Arial" pitchFamily="34" charset="0"/>
              </a:rPr>
              <a:t>арендаторов и собственников офисных помещений</a:t>
            </a:r>
          </a:p>
          <a:p>
            <a:pPr>
              <a:buFont typeface="Arial" pitchFamily="34" charset="0"/>
              <a:buChar char="•"/>
            </a:pPr>
            <a:endParaRPr lang="ru-RU" sz="1000" dirty="0" smtClean="0">
              <a:solidFill>
                <a:srgbClr val="000000">
                  <a:lumMod val="75000"/>
                  <a:lumOff val="25000"/>
                </a:srgbClr>
              </a:solidFill>
              <a:latin typeface="Arial"/>
              <a:ea typeface="+mn-ea"/>
              <a:cs typeface="+mn-cs"/>
            </a:endParaRPr>
          </a:p>
        </p:txBody>
      </p:sp>
      <p:pic>
        <p:nvPicPr>
          <p:cNvPr id="31" name="Рисунок 30" descr="200px-Check_mark_svg.png"/>
          <p:cNvPicPr>
            <a:picLocks noChangeAspect="1"/>
          </p:cNvPicPr>
          <p:nvPr/>
        </p:nvPicPr>
        <p:blipFill>
          <a:blip r:embed="rId3" cstate="email">
            <a:duotone>
              <a:schemeClr val="accent2">
                <a:shade val="45000"/>
                <a:satMod val="135000"/>
              </a:schemeClr>
              <a:prstClr val="white"/>
            </a:duotone>
          </a:blip>
          <a:stretch>
            <a:fillRect/>
          </a:stretch>
        </p:blipFill>
        <p:spPr>
          <a:xfrm>
            <a:off x="8525388" y="2492896"/>
            <a:ext cx="367092" cy="367092"/>
          </a:xfrm>
          <a:prstGeom prst="rect">
            <a:avLst/>
          </a:prstGeom>
        </p:spPr>
      </p:pic>
      <p:pic>
        <p:nvPicPr>
          <p:cNvPr id="32" name="Рисунок 31" descr="200px-Check_mark_svg.png"/>
          <p:cNvPicPr>
            <a:picLocks noChangeAspect="1"/>
          </p:cNvPicPr>
          <p:nvPr/>
        </p:nvPicPr>
        <p:blipFill>
          <a:blip r:embed="rId4" cstate="email">
            <a:duotone>
              <a:schemeClr val="accent2">
                <a:shade val="45000"/>
                <a:satMod val="135000"/>
              </a:schemeClr>
              <a:prstClr val="white"/>
            </a:duotone>
          </a:blip>
          <a:stretch>
            <a:fillRect/>
          </a:stretch>
        </p:blipFill>
        <p:spPr>
          <a:xfrm>
            <a:off x="8532440" y="1952836"/>
            <a:ext cx="360040" cy="360040"/>
          </a:xfrm>
          <a:prstGeom prst="rect">
            <a:avLst/>
          </a:prstGeom>
        </p:spPr>
      </p:pic>
      <p:sp>
        <p:nvSpPr>
          <p:cNvPr id="42" name="Прямоугольник 41"/>
          <p:cNvSpPr/>
          <p:nvPr/>
        </p:nvSpPr>
        <p:spPr>
          <a:xfrm>
            <a:off x="3779912" y="4797152"/>
            <a:ext cx="5256584" cy="1015663"/>
          </a:xfrm>
          <a:prstGeom prst="rect">
            <a:avLst/>
          </a:prstGeom>
        </p:spPr>
        <p:txBody>
          <a:bodyPr wrap="square">
            <a:spAutoFit/>
          </a:bodyPr>
          <a:lstStyle/>
          <a:p>
            <a:pPr marL="358775" lvl="2" indent="-177800" eaLnBrk="0" hangingPunct="0">
              <a:spcBef>
                <a:spcPts val="500"/>
              </a:spcBef>
              <a:buClr>
                <a:srgbClr val="113388"/>
              </a:buClr>
              <a:buFont typeface="Arial" pitchFamily="34" charset="0"/>
              <a:buChar char="•"/>
              <a:defRPr/>
            </a:pPr>
            <a:r>
              <a:rPr lang="ru-RU" sz="1200" dirty="0" smtClean="0">
                <a:solidFill>
                  <a:schemeClr val="tx1">
                    <a:lumMod val="75000"/>
                    <a:lumOff val="25000"/>
                  </a:schemeClr>
                </a:solidFill>
                <a:latin typeface="Arial" pitchFamily="34" charset="0"/>
                <a:cs typeface="Arial" pitchFamily="34" charset="0"/>
              </a:rPr>
              <a:t>Решение для крупных клиентов, которые не могут быть застрахованы по коробочным продуктам, т.к.:</a:t>
            </a:r>
          </a:p>
          <a:p>
            <a:pPr marL="865187" lvl="3" indent="-228600" eaLnBrk="0" hangingPunct="0">
              <a:buClr>
                <a:srgbClr val="113388"/>
              </a:buClr>
              <a:buFont typeface="Arial" pitchFamily="34" charset="0"/>
              <a:buChar char="•"/>
              <a:defRPr/>
            </a:pPr>
            <a:r>
              <a:rPr lang="ru-RU" sz="1200" dirty="0" smtClean="0">
                <a:solidFill>
                  <a:schemeClr val="tx1">
                    <a:lumMod val="75000"/>
                    <a:lumOff val="25000"/>
                  </a:schemeClr>
                </a:solidFill>
                <a:latin typeface="Arial"/>
                <a:ea typeface="+mn-ea"/>
                <a:cs typeface="+mn-cs"/>
              </a:rPr>
              <a:t>вид деятельности не соответствует 4 видам деятельности коробочных продуктов</a:t>
            </a:r>
          </a:p>
          <a:p>
            <a:pPr marL="865187" lvl="3" indent="-228600" eaLnBrk="0" hangingPunct="0">
              <a:buClr>
                <a:srgbClr val="113388"/>
              </a:buClr>
              <a:buFont typeface="Arial" pitchFamily="34" charset="0"/>
              <a:buChar char="•"/>
              <a:defRPr/>
            </a:pPr>
            <a:r>
              <a:rPr lang="ru-RU" sz="1200" dirty="0" smtClean="0">
                <a:solidFill>
                  <a:schemeClr val="tx1">
                    <a:lumMod val="75000"/>
                    <a:lumOff val="25000"/>
                  </a:schemeClr>
                </a:solidFill>
                <a:latin typeface="Arial"/>
                <a:ea typeface="+mn-ea"/>
                <a:cs typeface="+mn-cs"/>
              </a:rPr>
              <a:t>страховые суммы более 150 млн.рублей</a:t>
            </a:r>
          </a:p>
        </p:txBody>
      </p:sp>
      <p:cxnSp>
        <p:nvCxnSpPr>
          <p:cNvPr id="47" name="Прямая соединительная линия 46"/>
          <p:cNvCxnSpPr/>
          <p:nvPr/>
        </p:nvCxnSpPr>
        <p:spPr>
          <a:xfrm>
            <a:off x="3419872" y="2924944"/>
            <a:ext cx="5400600" cy="0"/>
          </a:xfrm>
          <a:prstGeom prst="line">
            <a:avLst/>
          </a:prstGeom>
          <a:ln w="19050" cap="rnd">
            <a:solidFill>
              <a:srgbClr val="113388"/>
            </a:solidFill>
            <a:prstDash val="sysDot"/>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47864" y="2420888"/>
            <a:ext cx="5400600" cy="0"/>
          </a:xfrm>
          <a:prstGeom prst="line">
            <a:avLst/>
          </a:prstGeom>
          <a:ln w="19050" cap="rnd">
            <a:solidFill>
              <a:srgbClr val="113388"/>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79852" y="1196828"/>
            <a:ext cx="3042000" cy="684000"/>
          </a:xfrm>
          <a:prstGeom prst="rect">
            <a:avLst/>
          </a:prstGeom>
          <a:solidFill>
            <a:schemeClr val="accent3">
              <a:lumMod val="75000"/>
            </a:schemeClr>
          </a:solidFill>
          <a:ln>
            <a:noFill/>
            <a:prstDash val="dash"/>
          </a:ln>
        </p:spPr>
        <p:txBody>
          <a:bodyPr wrap="square" rtlCol="0">
            <a:spAutoFit/>
          </a:bodyPr>
          <a:lstStyle/>
          <a:p>
            <a:endParaRPr lang="ru-RU" sz="500" dirty="0" smtClean="0">
              <a:solidFill>
                <a:srgbClr val="113388"/>
              </a:solidFill>
              <a:latin typeface="Arial" pitchFamily="34" charset="0"/>
              <a:ea typeface="+mn-ea"/>
              <a:cs typeface="+mn-cs"/>
            </a:endParaRPr>
          </a:p>
          <a:p>
            <a:r>
              <a:rPr lang="ru-RU" sz="1600" dirty="0" smtClean="0">
                <a:solidFill>
                  <a:srgbClr val="113388"/>
                </a:solidFill>
                <a:latin typeface="Arial" pitchFamily="34" charset="0"/>
                <a:ea typeface="+mn-ea"/>
                <a:cs typeface="+mn-cs"/>
              </a:rPr>
              <a:t>Визуализация коробочных продуктов</a:t>
            </a:r>
          </a:p>
          <a:p>
            <a:endParaRPr lang="ru-RU" sz="500" dirty="0">
              <a:solidFill>
                <a:srgbClr val="113388"/>
              </a:solidFill>
              <a:latin typeface="Arial" pitchFamily="34" charset="0"/>
              <a:ea typeface="+mn-ea"/>
              <a:cs typeface="+mn-cs"/>
            </a:endParaRPr>
          </a:p>
        </p:txBody>
      </p:sp>
      <p:sp>
        <p:nvSpPr>
          <p:cNvPr id="73" name="TextBox 72"/>
          <p:cNvSpPr txBox="1"/>
          <p:nvPr/>
        </p:nvSpPr>
        <p:spPr>
          <a:xfrm>
            <a:off x="3275856" y="1196752"/>
            <a:ext cx="5544616" cy="504056"/>
          </a:xfrm>
          <a:prstGeom prst="rect">
            <a:avLst/>
          </a:prstGeom>
          <a:solidFill>
            <a:srgbClr val="113388"/>
          </a:solidFill>
          <a:ln w="9525" cap="flat" cmpd="sng">
            <a:noFill/>
            <a:prstDash val="solid"/>
            <a:round/>
            <a:headEnd type="none" w="med" len="med"/>
            <a:tailEnd type="none" w="med" len="med"/>
          </a:ln>
        </p:spPr>
        <p:txBody>
          <a:bodyPr anchor="ctr"/>
          <a:lstStyle/>
          <a:p>
            <a:pPr>
              <a:defRPr/>
            </a:pPr>
            <a:r>
              <a:rPr lang="en-US" sz="1800" dirty="0" smtClean="0">
                <a:solidFill>
                  <a:srgbClr val="FFFFFF"/>
                </a:solidFill>
                <a:latin typeface="Arial" pitchFamily="34" charset="0"/>
                <a:ea typeface="+mn-ea"/>
                <a:cs typeface="+mn-cs"/>
              </a:rPr>
              <a:t>I</a:t>
            </a:r>
            <a:r>
              <a:rPr lang="ru-RU" sz="1800" dirty="0" smtClean="0">
                <a:solidFill>
                  <a:srgbClr val="FFFFFF"/>
                </a:solidFill>
                <a:latin typeface="Arial" pitchFamily="34" charset="0"/>
                <a:ea typeface="+mn-ea"/>
                <a:cs typeface="+mn-cs"/>
              </a:rPr>
              <a:t>. Коробочные продукты</a:t>
            </a:r>
            <a:endParaRPr lang="ru-RU" sz="1800" dirty="0">
              <a:solidFill>
                <a:srgbClr val="FFFFFF"/>
              </a:solidFill>
              <a:latin typeface="Arial" pitchFamily="34" charset="0"/>
              <a:ea typeface="+mn-ea"/>
              <a:cs typeface="+mn-cs"/>
            </a:endParaRPr>
          </a:p>
        </p:txBody>
      </p:sp>
      <p:sp>
        <p:nvSpPr>
          <p:cNvPr id="80" name="Freeform 32"/>
          <p:cNvSpPr>
            <a:spLocks/>
          </p:cNvSpPr>
          <p:nvPr/>
        </p:nvSpPr>
        <p:spPr bwMode="gray">
          <a:xfrm>
            <a:off x="3419872" y="1916832"/>
            <a:ext cx="288032" cy="340659"/>
          </a:xfrm>
          <a:custGeom>
            <a:avLst/>
            <a:gdLst>
              <a:gd name="T0" fmla="*/ 0 w 1446"/>
              <a:gd name="T1" fmla="*/ 2147483647 h 1368"/>
              <a:gd name="T2" fmla="*/ 2147483647 w 1446"/>
              <a:gd name="T3" fmla="*/ 2147483647 h 1368"/>
              <a:gd name="T4" fmla="*/ 2147483647 w 1446"/>
              <a:gd name="T5" fmla="*/ 2147483647 h 1368"/>
              <a:gd name="T6" fmla="*/ 2147483647 w 1446"/>
              <a:gd name="T7" fmla="*/ 0 h 1368"/>
              <a:gd name="T8" fmla="*/ 0 w 1446"/>
              <a:gd name="T9" fmla="*/ 0 h 1368"/>
              <a:gd name="T10" fmla="*/ 0 w 1446"/>
              <a:gd name="T11" fmla="*/ 2147483647 h 1368"/>
              <a:gd name="T12" fmla="*/ 0 60000 65536"/>
              <a:gd name="T13" fmla="*/ 0 60000 65536"/>
              <a:gd name="T14" fmla="*/ 0 60000 65536"/>
              <a:gd name="T15" fmla="*/ 0 60000 65536"/>
              <a:gd name="T16" fmla="*/ 0 60000 65536"/>
              <a:gd name="T17" fmla="*/ 0 60000 65536"/>
              <a:gd name="T18" fmla="*/ 0 w 1446"/>
              <a:gd name="T19" fmla="*/ 0 h 1368"/>
              <a:gd name="T20" fmla="*/ 1446 w 1446"/>
              <a:gd name="T21" fmla="*/ 1368 h 1368"/>
            </a:gdLst>
            <a:ahLst/>
            <a:cxnLst>
              <a:cxn ang="T12">
                <a:pos x="T0" y="T1"/>
              </a:cxn>
              <a:cxn ang="T13">
                <a:pos x="T2" y="T3"/>
              </a:cxn>
              <a:cxn ang="T14">
                <a:pos x="T4" y="T5"/>
              </a:cxn>
              <a:cxn ang="T15">
                <a:pos x="T6" y="T7"/>
              </a:cxn>
              <a:cxn ang="T16">
                <a:pos x="T8" y="T9"/>
              </a:cxn>
              <a:cxn ang="T17">
                <a:pos x="T10" y="T11"/>
              </a:cxn>
            </a:cxnLst>
            <a:rect l="T18" t="T19" r="T20" b="T21"/>
            <a:pathLst>
              <a:path w="1446" h="1368">
                <a:moveTo>
                  <a:pt x="0" y="1368"/>
                </a:moveTo>
                <a:lnTo>
                  <a:pt x="1182" y="1368"/>
                </a:lnTo>
                <a:lnTo>
                  <a:pt x="1446" y="1104"/>
                </a:lnTo>
                <a:lnTo>
                  <a:pt x="1446" y="0"/>
                </a:lnTo>
                <a:lnTo>
                  <a:pt x="0" y="0"/>
                </a:lnTo>
                <a:lnTo>
                  <a:pt x="0" y="1368"/>
                </a:lnTo>
                <a:close/>
              </a:path>
            </a:pathLst>
          </a:custGeom>
          <a:solidFill>
            <a:srgbClr val="113388"/>
          </a:solidFill>
          <a:ln w="9525" cap="flat" cmpd="sng">
            <a:noFill/>
            <a:prstDash val="solid"/>
            <a:round/>
            <a:headEnd type="none" w="med" len="med"/>
            <a:tailEnd type="none" w="med" len="med"/>
          </a:ln>
        </p:spPr>
        <p:txBody>
          <a:bodyPr anchor="ctr"/>
          <a:lstStyle/>
          <a:p>
            <a:pPr algn="ctr">
              <a:defRPr/>
            </a:pPr>
            <a:r>
              <a:rPr lang="ru-RU" sz="1600" dirty="0" smtClean="0">
                <a:solidFill>
                  <a:srgbClr val="FFFFFF"/>
                </a:solidFill>
                <a:latin typeface="Arial" pitchFamily="34" charset="0"/>
                <a:ea typeface="+mn-ea"/>
                <a:cs typeface="+mn-cs"/>
              </a:rPr>
              <a:t>1</a:t>
            </a:r>
            <a:endParaRPr lang="ru-RU" sz="1600" dirty="0">
              <a:solidFill>
                <a:srgbClr val="FFFFFF"/>
              </a:solidFill>
              <a:latin typeface="Arial" pitchFamily="34" charset="0"/>
              <a:ea typeface="+mn-ea"/>
              <a:cs typeface="+mn-cs"/>
            </a:endParaRPr>
          </a:p>
        </p:txBody>
      </p:sp>
      <p:cxnSp>
        <p:nvCxnSpPr>
          <p:cNvPr id="28" name="Прямая соединительная линия 27"/>
          <p:cNvCxnSpPr/>
          <p:nvPr/>
        </p:nvCxnSpPr>
        <p:spPr>
          <a:xfrm>
            <a:off x="3350864" y="1736812"/>
            <a:ext cx="5400600" cy="0"/>
          </a:xfrm>
          <a:prstGeom prst="line">
            <a:avLst/>
          </a:prstGeom>
          <a:ln w="19050" cap="rnd">
            <a:solidFill>
              <a:srgbClr val="113388"/>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3491880" y="5877272"/>
            <a:ext cx="5400600" cy="0"/>
          </a:xfrm>
          <a:prstGeom prst="line">
            <a:avLst/>
          </a:prstGeom>
          <a:ln w="19050" cap="rnd">
            <a:solidFill>
              <a:srgbClr val="113388"/>
            </a:solidFill>
            <a:prstDash val="sysDot"/>
          </a:ln>
        </p:spPr>
        <p:style>
          <a:lnRef idx="1">
            <a:schemeClr val="accent1"/>
          </a:lnRef>
          <a:fillRef idx="0">
            <a:schemeClr val="accent1"/>
          </a:fillRef>
          <a:effectRef idx="0">
            <a:schemeClr val="accent1"/>
          </a:effectRef>
          <a:fontRef idx="minor">
            <a:schemeClr val="tx1"/>
          </a:fontRef>
        </p:style>
      </p:cxnSp>
      <p:sp>
        <p:nvSpPr>
          <p:cNvPr id="33" name="Freeform 32"/>
          <p:cNvSpPr>
            <a:spLocks/>
          </p:cNvSpPr>
          <p:nvPr/>
        </p:nvSpPr>
        <p:spPr bwMode="gray">
          <a:xfrm>
            <a:off x="3419872" y="2528900"/>
            <a:ext cx="288032" cy="340659"/>
          </a:xfrm>
          <a:custGeom>
            <a:avLst/>
            <a:gdLst>
              <a:gd name="T0" fmla="*/ 0 w 1446"/>
              <a:gd name="T1" fmla="*/ 2147483647 h 1368"/>
              <a:gd name="T2" fmla="*/ 2147483647 w 1446"/>
              <a:gd name="T3" fmla="*/ 2147483647 h 1368"/>
              <a:gd name="T4" fmla="*/ 2147483647 w 1446"/>
              <a:gd name="T5" fmla="*/ 2147483647 h 1368"/>
              <a:gd name="T6" fmla="*/ 2147483647 w 1446"/>
              <a:gd name="T7" fmla="*/ 0 h 1368"/>
              <a:gd name="T8" fmla="*/ 0 w 1446"/>
              <a:gd name="T9" fmla="*/ 0 h 1368"/>
              <a:gd name="T10" fmla="*/ 0 w 1446"/>
              <a:gd name="T11" fmla="*/ 2147483647 h 1368"/>
              <a:gd name="T12" fmla="*/ 0 60000 65536"/>
              <a:gd name="T13" fmla="*/ 0 60000 65536"/>
              <a:gd name="T14" fmla="*/ 0 60000 65536"/>
              <a:gd name="T15" fmla="*/ 0 60000 65536"/>
              <a:gd name="T16" fmla="*/ 0 60000 65536"/>
              <a:gd name="T17" fmla="*/ 0 60000 65536"/>
              <a:gd name="T18" fmla="*/ 0 w 1446"/>
              <a:gd name="T19" fmla="*/ 0 h 1368"/>
              <a:gd name="T20" fmla="*/ 1446 w 1446"/>
              <a:gd name="T21" fmla="*/ 1368 h 1368"/>
            </a:gdLst>
            <a:ahLst/>
            <a:cxnLst>
              <a:cxn ang="T12">
                <a:pos x="T0" y="T1"/>
              </a:cxn>
              <a:cxn ang="T13">
                <a:pos x="T2" y="T3"/>
              </a:cxn>
              <a:cxn ang="T14">
                <a:pos x="T4" y="T5"/>
              </a:cxn>
              <a:cxn ang="T15">
                <a:pos x="T6" y="T7"/>
              </a:cxn>
              <a:cxn ang="T16">
                <a:pos x="T8" y="T9"/>
              </a:cxn>
              <a:cxn ang="T17">
                <a:pos x="T10" y="T11"/>
              </a:cxn>
            </a:cxnLst>
            <a:rect l="T18" t="T19" r="T20" b="T21"/>
            <a:pathLst>
              <a:path w="1446" h="1368">
                <a:moveTo>
                  <a:pt x="0" y="1368"/>
                </a:moveTo>
                <a:lnTo>
                  <a:pt x="1182" y="1368"/>
                </a:lnTo>
                <a:lnTo>
                  <a:pt x="1446" y="1104"/>
                </a:lnTo>
                <a:lnTo>
                  <a:pt x="1446" y="0"/>
                </a:lnTo>
                <a:lnTo>
                  <a:pt x="0" y="0"/>
                </a:lnTo>
                <a:lnTo>
                  <a:pt x="0" y="1368"/>
                </a:lnTo>
                <a:close/>
              </a:path>
            </a:pathLst>
          </a:custGeom>
          <a:solidFill>
            <a:srgbClr val="113388"/>
          </a:solidFill>
          <a:ln w="9525" cap="flat" cmpd="sng">
            <a:noFill/>
            <a:prstDash val="solid"/>
            <a:round/>
            <a:headEnd type="none" w="med" len="med"/>
            <a:tailEnd type="none" w="med" len="med"/>
          </a:ln>
        </p:spPr>
        <p:txBody>
          <a:bodyPr anchor="ctr"/>
          <a:lstStyle/>
          <a:p>
            <a:pPr algn="ctr">
              <a:defRPr/>
            </a:pPr>
            <a:r>
              <a:rPr lang="ru-RU" sz="1600" dirty="0" smtClean="0">
                <a:solidFill>
                  <a:srgbClr val="FFFFFF"/>
                </a:solidFill>
                <a:latin typeface="Arial" pitchFamily="34" charset="0"/>
                <a:ea typeface="+mn-ea"/>
                <a:cs typeface="+mn-cs"/>
              </a:rPr>
              <a:t>2</a:t>
            </a:r>
            <a:endParaRPr lang="ru-RU" sz="1600" dirty="0">
              <a:solidFill>
                <a:srgbClr val="FFFFFF"/>
              </a:solidFill>
              <a:latin typeface="Arial" pitchFamily="34" charset="0"/>
              <a:ea typeface="+mn-ea"/>
              <a:cs typeface="+mn-cs"/>
            </a:endParaRPr>
          </a:p>
        </p:txBody>
      </p:sp>
      <p:sp>
        <p:nvSpPr>
          <p:cNvPr id="34" name="Freeform 32"/>
          <p:cNvSpPr>
            <a:spLocks/>
          </p:cNvSpPr>
          <p:nvPr/>
        </p:nvSpPr>
        <p:spPr bwMode="gray">
          <a:xfrm>
            <a:off x="3419872" y="3068960"/>
            <a:ext cx="288032" cy="340659"/>
          </a:xfrm>
          <a:custGeom>
            <a:avLst/>
            <a:gdLst>
              <a:gd name="T0" fmla="*/ 0 w 1446"/>
              <a:gd name="T1" fmla="*/ 2147483647 h 1368"/>
              <a:gd name="T2" fmla="*/ 2147483647 w 1446"/>
              <a:gd name="T3" fmla="*/ 2147483647 h 1368"/>
              <a:gd name="T4" fmla="*/ 2147483647 w 1446"/>
              <a:gd name="T5" fmla="*/ 2147483647 h 1368"/>
              <a:gd name="T6" fmla="*/ 2147483647 w 1446"/>
              <a:gd name="T7" fmla="*/ 0 h 1368"/>
              <a:gd name="T8" fmla="*/ 0 w 1446"/>
              <a:gd name="T9" fmla="*/ 0 h 1368"/>
              <a:gd name="T10" fmla="*/ 0 w 1446"/>
              <a:gd name="T11" fmla="*/ 2147483647 h 1368"/>
              <a:gd name="T12" fmla="*/ 0 60000 65536"/>
              <a:gd name="T13" fmla="*/ 0 60000 65536"/>
              <a:gd name="T14" fmla="*/ 0 60000 65536"/>
              <a:gd name="T15" fmla="*/ 0 60000 65536"/>
              <a:gd name="T16" fmla="*/ 0 60000 65536"/>
              <a:gd name="T17" fmla="*/ 0 60000 65536"/>
              <a:gd name="T18" fmla="*/ 0 w 1446"/>
              <a:gd name="T19" fmla="*/ 0 h 1368"/>
              <a:gd name="T20" fmla="*/ 1446 w 1446"/>
              <a:gd name="T21" fmla="*/ 1368 h 1368"/>
            </a:gdLst>
            <a:ahLst/>
            <a:cxnLst>
              <a:cxn ang="T12">
                <a:pos x="T0" y="T1"/>
              </a:cxn>
              <a:cxn ang="T13">
                <a:pos x="T2" y="T3"/>
              </a:cxn>
              <a:cxn ang="T14">
                <a:pos x="T4" y="T5"/>
              </a:cxn>
              <a:cxn ang="T15">
                <a:pos x="T6" y="T7"/>
              </a:cxn>
              <a:cxn ang="T16">
                <a:pos x="T8" y="T9"/>
              </a:cxn>
              <a:cxn ang="T17">
                <a:pos x="T10" y="T11"/>
              </a:cxn>
            </a:cxnLst>
            <a:rect l="T18" t="T19" r="T20" b="T21"/>
            <a:pathLst>
              <a:path w="1446" h="1368">
                <a:moveTo>
                  <a:pt x="0" y="1368"/>
                </a:moveTo>
                <a:lnTo>
                  <a:pt x="1182" y="1368"/>
                </a:lnTo>
                <a:lnTo>
                  <a:pt x="1446" y="1104"/>
                </a:lnTo>
                <a:lnTo>
                  <a:pt x="1446" y="0"/>
                </a:lnTo>
                <a:lnTo>
                  <a:pt x="0" y="0"/>
                </a:lnTo>
                <a:lnTo>
                  <a:pt x="0" y="1368"/>
                </a:lnTo>
                <a:close/>
              </a:path>
            </a:pathLst>
          </a:custGeom>
          <a:solidFill>
            <a:srgbClr val="113388"/>
          </a:solidFill>
          <a:ln w="9525" cap="flat" cmpd="sng">
            <a:noFill/>
            <a:prstDash val="solid"/>
            <a:round/>
            <a:headEnd type="none" w="med" len="med"/>
            <a:tailEnd type="none" w="med" len="med"/>
          </a:ln>
        </p:spPr>
        <p:txBody>
          <a:bodyPr anchor="ctr"/>
          <a:lstStyle/>
          <a:p>
            <a:pPr algn="ctr">
              <a:defRPr/>
            </a:pPr>
            <a:r>
              <a:rPr lang="ru-RU" sz="1600" dirty="0" smtClean="0">
                <a:solidFill>
                  <a:srgbClr val="FFFFFF"/>
                </a:solidFill>
                <a:latin typeface="Arial" pitchFamily="34" charset="0"/>
                <a:ea typeface="+mn-ea"/>
                <a:cs typeface="+mn-cs"/>
              </a:rPr>
              <a:t>3</a:t>
            </a:r>
            <a:endParaRPr lang="ru-RU" sz="1600" dirty="0">
              <a:solidFill>
                <a:srgbClr val="FFFFFF"/>
              </a:solidFill>
              <a:latin typeface="Arial" pitchFamily="34" charset="0"/>
              <a:ea typeface="+mn-ea"/>
              <a:cs typeface="+mn-cs"/>
            </a:endParaRPr>
          </a:p>
        </p:txBody>
      </p:sp>
      <p:pic>
        <p:nvPicPr>
          <p:cNvPr id="35" name="Рисунок 34" descr="200px-Check_mark_svg.png"/>
          <p:cNvPicPr>
            <a:picLocks noChangeAspect="1"/>
          </p:cNvPicPr>
          <p:nvPr/>
        </p:nvPicPr>
        <p:blipFill>
          <a:blip r:embed="rId3" cstate="email">
            <a:duotone>
              <a:schemeClr val="accent2">
                <a:shade val="45000"/>
                <a:satMod val="135000"/>
              </a:schemeClr>
              <a:prstClr val="white"/>
            </a:duotone>
          </a:blip>
          <a:stretch>
            <a:fillRect/>
          </a:stretch>
        </p:blipFill>
        <p:spPr>
          <a:xfrm>
            <a:off x="8525388" y="3140968"/>
            <a:ext cx="367092" cy="367092"/>
          </a:xfrm>
          <a:prstGeom prst="rect">
            <a:avLst/>
          </a:prstGeom>
        </p:spPr>
      </p:pic>
      <p:cxnSp>
        <p:nvCxnSpPr>
          <p:cNvPr id="36" name="Прямая соединительная линия 35"/>
          <p:cNvCxnSpPr/>
          <p:nvPr/>
        </p:nvCxnSpPr>
        <p:spPr>
          <a:xfrm>
            <a:off x="3419872" y="3573016"/>
            <a:ext cx="5400600" cy="0"/>
          </a:xfrm>
          <a:prstGeom prst="line">
            <a:avLst/>
          </a:prstGeom>
          <a:ln w="19050" cap="rnd">
            <a:solidFill>
              <a:srgbClr val="113388"/>
            </a:solidFill>
            <a:prstDash val="sysDot"/>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419872" y="4113076"/>
            <a:ext cx="5400600" cy="0"/>
          </a:xfrm>
          <a:prstGeom prst="line">
            <a:avLst/>
          </a:prstGeom>
          <a:ln w="19050" cap="rnd">
            <a:solidFill>
              <a:srgbClr val="113388"/>
            </a:solidFill>
            <a:prstDash val="sysDot"/>
          </a:ln>
        </p:spPr>
        <p:style>
          <a:lnRef idx="1">
            <a:schemeClr val="accent1"/>
          </a:lnRef>
          <a:fillRef idx="0">
            <a:schemeClr val="accent1"/>
          </a:fillRef>
          <a:effectRef idx="0">
            <a:schemeClr val="accent1"/>
          </a:effectRef>
          <a:fontRef idx="minor">
            <a:schemeClr val="tx1"/>
          </a:fontRef>
        </p:style>
      </p:cxnSp>
      <p:sp>
        <p:nvSpPr>
          <p:cNvPr id="40" name="Freeform 32"/>
          <p:cNvSpPr>
            <a:spLocks/>
          </p:cNvSpPr>
          <p:nvPr/>
        </p:nvSpPr>
        <p:spPr bwMode="gray">
          <a:xfrm>
            <a:off x="3419872" y="3645024"/>
            <a:ext cx="288032" cy="340659"/>
          </a:xfrm>
          <a:custGeom>
            <a:avLst/>
            <a:gdLst>
              <a:gd name="T0" fmla="*/ 0 w 1446"/>
              <a:gd name="T1" fmla="*/ 2147483647 h 1368"/>
              <a:gd name="T2" fmla="*/ 2147483647 w 1446"/>
              <a:gd name="T3" fmla="*/ 2147483647 h 1368"/>
              <a:gd name="T4" fmla="*/ 2147483647 w 1446"/>
              <a:gd name="T5" fmla="*/ 2147483647 h 1368"/>
              <a:gd name="T6" fmla="*/ 2147483647 w 1446"/>
              <a:gd name="T7" fmla="*/ 0 h 1368"/>
              <a:gd name="T8" fmla="*/ 0 w 1446"/>
              <a:gd name="T9" fmla="*/ 0 h 1368"/>
              <a:gd name="T10" fmla="*/ 0 w 1446"/>
              <a:gd name="T11" fmla="*/ 2147483647 h 1368"/>
              <a:gd name="T12" fmla="*/ 0 60000 65536"/>
              <a:gd name="T13" fmla="*/ 0 60000 65536"/>
              <a:gd name="T14" fmla="*/ 0 60000 65536"/>
              <a:gd name="T15" fmla="*/ 0 60000 65536"/>
              <a:gd name="T16" fmla="*/ 0 60000 65536"/>
              <a:gd name="T17" fmla="*/ 0 60000 65536"/>
              <a:gd name="T18" fmla="*/ 0 w 1446"/>
              <a:gd name="T19" fmla="*/ 0 h 1368"/>
              <a:gd name="T20" fmla="*/ 1446 w 1446"/>
              <a:gd name="T21" fmla="*/ 1368 h 1368"/>
            </a:gdLst>
            <a:ahLst/>
            <a:cxnLst>
              <a:cxn ang="T12">
                <a:pos x="T0" y="T1"/>
              </a:cxn>
              <a:cxn ang="T13">
                <a:pos x="T2" y="T3"/>
              </a:cxn>
              <a:cxn ang="T14">
                <a:pos x="T4" y="T5"/>
              </a:cxn>
              <a:cxn ang="T15">
                <a:pos x="T6" y="T7"/>
              </a:cxn>
              <a:cxn ang="T16">
                <a:pos x="T8" y="T9"/>
              </a:cxn>
              <a:cxn ang="T17">
                <a:pos x="T10" y="T11"/>
              </a:cxn>
            </a:cxnLst>
            <a:rect l="T18" t="T19" r="T20" b="T21"/>
            <a:pathLst>
              <a:path w="1446" h="1368">
                <a:moveTo>
                  <a:pt x="0" y="1368"/>
                </a:moveTo>
                <a:lnTo>
                  <a:pt x="1182" y="1368"/>
                </a:lnTo>
                <a:lnTo>
                  <a:pt x="1446" y="1104"/>
                </a:lnTo>
                <a:lnTo>
                  <a:pt x="1446" y="0"/>
                </a:lnTo>
                <a:lnTo>
                  <a:pt x="0" y="0"/>
                </a:lnTo>
                <a:lnTo>
                  <a:pt x="0" y="1368"/>
                </a:lnTo>
                <a:close/>
              </a:path>
            </a:pathLst>
          </a:custGeom>
          <a:solidFill>
            <a:srgbClr val="113388"/>
          </a:solidFill>
          <a:ln w="9525" cap="flat" cmpd="sng">
            <a:noFill/>
            <a:prstDash val="solid"/>
            <a:round/>
            <a:headEnd type="none" w="med" len="med"/>
            <a:tailEnd type="none" w="med" len="med"/>
          </a:ln>
        </p:spPr>
        <p:txBody>
          <a:bodyPr anchor="ctr"/>
          <a:lstStyle/>
          <a:p>
            <a:pPr algn="ctr">
              <a:defRPr/>
            </a:pPr>
            <a:r>
              <a:rPr lang="ru-RU" sz="1600" dirty="0" smtClean="0">
                <a:solidFill>
                  <a:srgbClr val="FFFFFF"/>
                </a:solidFill>
                <a:latin typeface="Arial" pitchFamily="34" charset="0"/>
                <a:ea typeface="+mn-ea"/>
                <a:cs typeface="+mn-cs"/>
              </a:rPr>
              <a:t>4</a:t>
            </a:r>
            <a:endParaRPr lang="ru-RU" sz="1600" dirty="0">
              <a:solidFill>
                <a:srgbClr val="FFFFFF"/>
              </a:solidFill>
              <a:latin typeface="Arial" pitchFamily="34" charset="0"/>
              <a:ea typeface="+mn-ea"/>
              <a:cs typeface="+mn-cs"/>
            </a:endParaRPr>
          </a:p>
        </p:txBody>
      </p:sp>
      <p:pic>
        <p:nvPicPr>
          <p:cNvPr id="41" name="Рисунок 40" descr="200px-Check_mark_svg.png"/>
          <p:cNvPicPr>
            <a:picLocks noChangeAspect="1"/>
          </p:cNvPicPr>
          <p:nvPr/>
        </p:nvPicPr>
        <p:blipFill>
          <a:blip r:embed="rId3" cstate="email">
            <a:duotone>
              <a:schemeClr val="accent2">
                <a:shade val="45000"/>
                <a:satMod val="135000"/>
              </a:schemeClr>
              <a:prstClr val="white"/>
            </a:duotone>
          </a:blip>
          <a:stretch>
            <a:fillRect/>
          </a:stretch>
        </p:blipFill>
        <p:spPr>
          <a:xfrm>
            <a:off x="8532440" y="3609020"/>
            <a:ext cx="367092" cy="367092"/>
          </a:xfrm>
          <a:prstGeom prst="rect">
            <a:avLst/>
          </a:prstGeom>
        </p:spPr>
      </p:pic>
      <p:pic>
        <p:nvPicPr>
          <p:cNvPr id="52" name="Picture 3"/>
          <p:cNvPicPr>
            <a:picLocks noChangeAspect="1" noChangeArrowheads="1"/>
          </p:cNvPicPr>
          <p:nvPr/>
        </p:nvPicPr>
        <p:blipFill>
          <a:blip r:embed="rId5" cstate="email"/>
          <a:srcRect/>
          <a:stretch>
            <a:fillRect/>
          </a:stretch>
        </p:blipFill>
        <p:spPr bwMode="auto">
          <a:xfrm>
            <a:off x="251520" y="3708412"/>
            <a:ext cx="1862423" cy="1988840"/>
          </a:xfrm>
          <a:prstGeom prst="rect">
            <a:avLst/>
          </a:prstGeom>
          <a:ln>
            <a:noFill/>
          </a:ln>
          <a:effectLst>
            <a:outerShdw blurRad="292100" dist="139700" dir="2700000" algn="tl" rotWithShape="0">
              <a:srgbClr val="333333">
                <a:alpha val="65000"/>
              </a:srgbClr>
            </a:outerShdw>
          </a:effectLst>
        </p:spPr>
      </p:pic>
      <p:pic>
        <p:nvPicPr>
          <p:cNvPr id="53" name="Picture 3"/>
          <p:cNvPicPr>
            <a:picLocks noChangeAspect="1" noChangeArrowheads="1"/>
          </p:cNvPicPr>
          <p:nvPr/>
        </p:nvPicPr>
        <p:blipFill>
          <a:blip r:embed="rId6" cstate="email"/>
          <a:srcRect/>
          <a:stretch>
            <a:fillRect/>
          </a:stretch>
        </p:blipFill>
        <p:spPr bwMode="auto">
          <a:xfrm>
            <a:off x="1115616" y="3708412"/>
            <a:ext cx="1866546" cy="1988840"/>
          </a:xfrm>
          <a:prstGeom prst="rect">
            <a:avLst/>
          </a:prstGeom>
          <a:ln>
            <a:noFill/>
          </a:ln>
          <a:effectLst>
            <a:outerShdw blurRad="292100" dist="139700" dir="2700000" algn="tl" rotWithShape="0">
              <a:srgbClr val="333333">
                <a:alpha val="65000"/>
              </a:srgbClr>
            </a:outerShdw>
          </a:effectLst>
        </p:spPr>
      </p:pic>
      <p:sp>
        <p:nvSpPr>
          <p:cNvPr id="54" name="Прямоугольник 53"/>
          <p:cNvSpPr/>
          <p:nvPr/>
        </p:nvSpPr>
        <p:spPr>
          <a:xfrm>
            <a:off x="3995936" y="2924944"/>
            <a:ext cx="4680520" cy="923330"/>
          </a:xfrm>
          <a:prstGeom prst="rect">
            <a:avLst/>
          </a:prstGeom>
        </p:spPr>
        <p:txBody>
          <a:bodyPr wrap="square">
            <a:spAutoFit/>
          </a:bodyPr>
          <a:lstStyle/>
          <a:p>
            <a:r>
              <a:rPr lang="en-US" sz="1200" b="1" dirty="0" smtClean="0">
                <a:solidFill>
                  <a:srgbClr val="113388"/>
                </a:solidFill>
                <a:latin typeface="Arial" pitchFamily="34" charset="0"/>
                <a:ea typeface="+mn-ea"/>
                <a:cs typeface="+mn-cs"/>
              </a:rPr>
              <a:t>Allianz-</a:t>
            </a:r>
            <a:r>
              <a:rPr lang="ru-RU" sz="1200" b="1" dirty="0" smtClean="0">
                <a:solidFill>
                  <a:srgbClr val="113388"/>
                </a:solidFill>
                <a:latin typeface="Arial" pitchFamily="34" charset="0"/>
                <a:ea typeface="+mn-ea"/>
                <a:cs typeface="+mn-cs"/>
              </a:rPr>
              <a:t>Клиника</a:t>
            </a:r>
          </a:p>
          <a:p>
            <a:pPr marL="92075" indent="-92075">
              <a:buFont typeface="Arial" pitchFamily="34" charset="0"/>
              <a:buChar char="•"/>
            </a:pPr>
            <a:r>
              <a:rPr lang="ru-RU" sz="1100" dirty="0" smtClean="0">
                <a:solidFill>
                  <a:srgbClr val="000000">
                    <a:lumMod val="75000"/>
                    <a:lumOff val="25000"/>
                  </a:srgbClr>
                </a:solidFill>
                <a:latin typeface="Arial"/>
                <a:ea typeface="+mn-ea"/>
                <a:cs typeface="+mn-cs"/>
              </a:rPr>
              <a:t>продукт для </a:t>
            </a:r>
            <a:r>
              <a:rPr lang="ru-RU" sz="1100" dirty="0" smtClean="0">
                <a:solidFill>
                  <a:schemeClr val="tx1">
                    <a:lumMod val="75000"/>
                    <a:lumOff val="25000"/>
                  </a:schemeClr>
                </a:solidFill>
                <a:latin typeface="Arial" pitchFamily="34" charset="0"/>
                <a:cs typeface="Arial" pitchFamily="34" charset="0"/>
              </a:rPr>
              <a:t>медицинских учреждений, включая клиники и стоматологические центры</a:t>
            </a:r>
            <a:endParaRPr lang="ru-RU" sz="1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ru-RU" sz="1000" dirty="0" smtClean="0">
              <a:solidFill>
                <a:schemeClr val="tx1">
                  <a:lumMod val="75000"/>
                  <a:lumOff val="25000"/>
                </a:schemeClr>
              </a:solidFill>
              <a:latin typeface="Arial" pitchFamily="34" charset="0"/>
              <a:cs typeface="Arial" pitchFamily="34" charset="0"/>
            </a:endParaRPr>
          </a:p>
          <a:p>
            <a:pPr>
              <a:buFont typeface="Arial" pitchFamily="34" charset="0"/>
              <a:buChar char="•"/>
            </a:pPr>
            <a:endParaRPr lang="ru-RU" sz="1000" dirty="0" smtClean="0">
              <a:solidFill>
                <a:srgbClr val="000000">
                  <a:lumMod val="75000"/>
                  <a:lumOff val="25000"/>
                </a:srgbClr>
              </a:solidFill>
              <a:latin typeface="Arial"/>
              <a:ea typeface="+mn-ea"/>
              <a:cs typeface="+mn-cs"/>
            </a:endParaRPr>
          </a:p>
        </p:txBody>
      </p:sp>
      <p:sp>
        <p:nvSpPr>
          <p:cNvPr id="55" name="Прямоугольник 54"/>
          <p:cNvSpPr/>
          <p:nvPr/>
        </p:nvSpPr>
        <p:spPr>
          <a:xfrm>
            <a:off x="3995936" y="3537012"/>
            <a:ext cx="4680520" cy="923330"/>
          </a:xfrm>
          <a:prstGeom prst="rect">
            <a:avLst/>
          </a:prstGeom>
        </p:spPr>
        <p:txBody>
          <a:bodyPr wrap="square">
            <a:spAutoFit/>
          </a:bodyPr>
          <a:lstStyle/>
          <a:p>
            <a:r>
              <a:rPr lang="en-US" sz="1200" b="1" dirty="0" smtClean="0">
                <a:solidFill>
                  <a:srgbClr val="113388"/>
                </a:solidFill>
                <a:latin typeface="Arial" pitchFamily="34" charset="0"/>
                <a:ea typeface="+mn-ea"/>
                <a:cs typeface="+mn-cs"/>
              </a:rPr>
              <a:t>Allianz-</a:t>
            </a:r>
            <a:r>
              <a:rPr lang="ru-RU" sz="1200" b="1" dirty="0" err="1" smtClean="0">
                <a:solidFill>
                  <a:srgbClr val="113388"/>
                </a:solidFill>
                <a:latin typeface="Arial" pitchFamily="34" charset="0"/>
                <a:ea typeface="+mn-ea"/>
                <a:cs typeface="+mn-cs"/>
              </a:rPr>
              <a:t>Автодилер</a:t>
            </a:r>
            <a:endParaRPr lang="ru-RU" sz="1200" b="1" dirty="0" smtClean="0">
              <a:solidFill>
                <a:srgbClr val="113388"/>
              </a:solidFill>
              <a:latin typeface="Arial" pitchFamily="34" charset="0"/>
              <a:ea typeface="+mn-ea"/>
              <a:cs typeface="+mn-cs"/>
            </a:endParaRPr>
          </a:p>
          <a:p>
            <a:pPr marL="92075" indent="-92075">
              <a:buFont typeface="Arial" pitchFamily="34" charset="0"/>
              <a:buChar char="•"/>
            </a:pPr>
            <a:r>
              <a:rPr lang="ru-RU" sz="1100" dirty="0" smtClean="0">
                <a:solidFill>
                  <a:srgbClr val="000000">
                    <a:lumMod val="75000"/>
                    <a:lumOff val="25000"/>
                  </a:srgbClr>
                </a:solidFill>
                <a:latin typeface="Arial"/>
                <a:ea typeface="+mn-ea"/>
                <a:cs typeface="+mn-cs"/>
              </a:rPr>
              <a:t>продукт для </a:t>
            </a:r>
            <a:r>
              <a:rPr lang="ru-RU" sz="1100" dirty="0" smtClean="0">
                <a:solidFill>
                  <a:schemeClr val="tx1">
                    <a:lumMod val="75000"/>
                    <a:lumOff val="25000"/>
                  </a:schemeClr>
                </a:solidFill>
                <a:latin typeface="Arial" pitchFamily="34" charset="0"/>
                <a:cs typeface="Arial" pitchFamily="34" charset="0"/>
              </a:rPr>
              <a:t>медицинских учреждений, включая клиники и стоматологические центры</a:t>
            </a:r>
          </a:p>
          <a:p>
            <a:pPr>
              <a:buFont typeface="Arial" pitchFamily="34" charset="0"/>
              <a:buChar char="•"/>
            </a:pPr>
            <a:endParaRPr lang="ru-RU" sz="1000" dirty="0" smtClean="0">
              <a:solidFill>
                <a:schemeClr val="tx1">
                  <a:lumMod val="75000"/>
                  <a:lumOff val="25000"/>
                </a:schemeClr>
              </a:solidFill>
              <a:latin typeface="Arial" pitchFamily="34" charset="0"/>
              <a:cs typeface="Arial" pitchFamily="34" charset="0"/>
            </a:endParaRPr>
          </a:p>
          <a:p>
            <a:endParaRPr lang="ru-RU" sz="1000" dirty="0" smtClean="0">
              <a:solidFill>
                <a:srgbClr val="000000">
                  <a:lumMod val="75000"/>
                  <a:lumOff val="25000"/>
                </a:srgbClr>
              </a:solidFill>
              <a:latin typeface="Arial"/>
              <a:ea typeface="+mn-ea"/>
              <a:cs typeface="+mn-cs"/>
            </a:endParaRPr>
          </a:p>
        </p:txBody>
      </p:sp>
      <p:sp>
        <p:nvSpPr>
          <p:cNvPr id="56" name="TextBox 55"/>
          <p:cNvSpPr txBox="1"/>
          <p:nvPr/>
        </p:nvSpPr>
        <p:spPr>
          <a:xfrm>
            <a:off x="3347864" y="4185084"/>
            <a:ext cx="5544616" cy="504056"/>
          </a:xfrm>
          <a:prstGeom prst="rect">
            <a:avLst/>
          </a:prstGeom>
          <a:solidFill>
            <a:srgbClr val="113388"/>
          </a:solidFill>
          <a:ln w="9525" cap="flat" cmpd="sng">
            <a:noFill/>
            <a:prstDash val="solid"/>
            <a:round/>
            <a:headEnd type="none" w="med" len="med"/>
            <a:tailEnd type="none" w="med" len="med"/>
          </a:ln>
        </p:spPr>
        <p:txBody>
          <a:bodyPr anchor="ctr"/>
          <a:lstStyle/>
          <a:p>
            <a:pPr>
              <a:defRPr/>
            </a:pPr>
            <a:r>
              <a:rPr lang="en-US" sz="1800" dirty="0" smtClean="0">
                <a:solidFill>
                  <a:srgbClr val="FFFFFF"/>
                </a:solidFill>
                <a:latin typeface="Arial" pitchFamily="34" charset="0"/>
                <a:ea typeface="+mn-ea"/>
                <a:cs typeface="+mn-cs"/>
              </a:rPr>
              <a:t>II</a:t>
            </a:r>
            <a:r>
              <a:rPr lang="ru-RU" sz="1800" dirty="0" smtClean="0">
                <a:solidFill>
                  <a:srgbClr val="FFFFFF"/>
                </a:solidFill>
                <a:latin typeface="Arial" pitchFamily="34" charset="0"/>
                <a:ea typeface="+mn-ea"/>
                <a:cs typeface="+mn-cs"/>
              </a:rPr>
              <a:t>. Нетиповые продукты</a:t>
            </a:r>
            <a:endParaRPr lang="ru-RU" sz="1800" dirty="0">
              <a:solidFill>
                <a:srgbClr val="FFFFFF"/>
              </a:solidFill>
              <a:latin typeface="Arial" pitchFamily="34" charset="0"/>
              <a:ea typeface="+mn-ea"/>
              <a:cs typeface="+mn-cs"/>
            </a:endParaRPr>
          </a:p>
        </p:txBody>
      </p:sp>
      <p:sp>
        <p:nvSpPr>
          <p:cNvPr id="30" name="TextBox 29"/>
          <p:cNvSpPr txBox="1"/>
          <p:nvPr/>
        </p:nvSpPr>
        <p:spPr>
          <a:xfrm>
            <a:off x="1194882" y="1880828"/>
            <a:ext cx="964850" cy="415498"/>
          </a:xfrm>
          <a:prstGeom prst="rect">
            <a:avLst/>
          </a:prstGeom>
          <a:noFill/>
        </p:spPr>
        <p:txBody>
          <a:bodyPr wrap="square" rtlCol="0">
            <a:spAutoFit/>
          </a:bodyPr>
          <a:lstStyle/>
          <a:p>
            <a:r>
              <a:rPr lang="ru-RU" sz="1000" b="1" dirty="0" smtClean="0">
                <a:solidFill>
                  <a:srgbClr val="003781"/>
                </a:solidFill>
                <a:latin typeface="Arial" pitchFamily="34" charset="0"/>
              </a:rPr>
              <a:t>Папка</a:t>
            </a:r>
          </a:p>
          <a:p>
            <a:endParaRPr lang="ru-RU" sz="1000" b="1" dirty="0">
              <a:solidFill>
                <a:srgbClr val="003781"/>
              </a:solidFill>
            </a:endParaRPr>
          </a:p>
        </p:txBody>
      </p:sp>
      <p:pic>
        <p:nvPicPr>
          <p:cNvPr id="1027" name="Picture 3"/>
          <p:cNvPicPr>
            <a:picLocks noChangeAspect="1" noChangeArrowheads="1"/>
          </p:cNvPicPr>
          <p:nvPr/>
        </p:nvPicPr>
        <p:blipFill>
          <a:blip r:embed="rId7" cstate="email"/>
          <a:srcRect/>
          <a:stretch>
            <a:fillRect/>
          </a:stretch>
        </p:blipFill>
        <p:spPr bwMode="auto">
          <a:xfrm>
            <a:off x="503548" y="2132856"/>
            <a:ext cx="1908212" cy="1322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TextBox 36"/>
          <p:cNvSpPr txBox="1"/>
          <p:nvPr/>
        </p:nvSpPr>
        <p:spPr>
          <a:xfrm>
            <a:off x="1086870" y="3465004"/>
            <a:ext cx="964850" cy="246221"/>
          </a:xfrm>
          <a:prstGeom prst="rect">
            <a:avLst/>
          </a:prstGeom>
          <a:noFill/>
        </p:spPr>
        <p:txBody>
          <a:bodyPr wrap="square" rtlCol="0">
            <a:spAutoFit/>
          </a:bodyPr>
          <a:lstStyle/>
          <a:p>
            <a:r>
              <a:rPr lang="ru-RU" sz="1000" b="1" dirty="0" smtClean="0">
                <a:solidFill>
                  <a:srgbClr val="003781"/>
                </a:solidFill>
                <a:latin typeface="Arial" pitchFamily="34" charset="0"/>
              </a:rPr>
              <a:t>Брошюра</a:t>
            </a:r>
            <a:endParaRPr lang="ru-RU" sz="1000" b="1" dirty="0">
              <a:solidFill>
                <a:srgbClr val="003781"/>
              </a:solidFill>
            </a:endParaRPr>
          </a:p>
        </p:txBody>
      </p:sp>
      <p:sp>
        <p:nvSpPr>
          <p:cNvPr id="38" name="Заголовок 1"/>
          <p:cNvSpPr>
            <a:spLocks/>
          </p:cNvSpPr>
          <p:nvPr/>
        </p:nvSpPr>
        <p:spPr bwMode="auto">
          <a:xfrm>
            <a:off x="263466" y="179343"/>
            <a:ext cx="8435975" cy="642938"/>
          </a:xfrm>
          <a:prstGeom prst="rect">
            <a:avLst/>
          </a:prstGeom>
          <a:noFill/>
          <a:ln w="9525">
            <a:noFill/>
            <a:miter lim="800000"/>
            <a:headEnd/>
            <a:tailEnd/>
          </a:ln>
        </p:spPr>
        <p:txBody>
          <a:bodyPr anchor="ctr"/>
          <a:lstStyle/>
          <a:p>
            <a:pPr>
              <a:spcBef>
                <a:spcPct val="20000"/>
              </a:spcBef>
              <a:defRPr/>
            </a:pPr>
            <a:r>
              <a:rPr lang="ru-RU" sz="2200" dirty="0" smtClean="0">
                <a:solidFill>
                  <a:srgbClr val="113388"/>
                </a:solidFill>
                <a:latin typeface="Arial"/>
              </a:rPr>
              <a:t>Страхование имущества ЮЛ.</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4718089" y="1603350"/>
            <a:ext cx="1895205" cy="418333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dirty="0"/>
          </a:p>
        </p:txBody>
      </p:sp>
      <p:sp>
        <p:nvSpPr>
          <p:cNvPr id="48" name="Прямоугольник 47"/>
          <p:cNvSpPr/>
          <p:nvPr/>
        </p:nvSpPr>
        <p:spPr>
          <a:xfrm>
            <a:off x="339963" y="1603350"/>
            <a:ext cx="1895205" cy="418333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a:p>
        </p:txBody>
      </p:sp>
      <p:sp>
        <p:nvSpPr>
          <p:cNvPr id="49" name="Прямоугольник 48"/>
          <p:cNvSpPr/>
          <p:nvPr/>
        </p:nvSpPr>
        <p:spPr>
          <a:xfrm>
            <a:off x="2483768" y="1603350"/>
            <a:ext cx="1895205" cy="418333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dirty="0"/>
          </a:p>
        </p:txBody>
      </p:sp>
      <p:sp>
        <p:nvSpPr>
          <p:cNvPr id="51" name="Прямоугольник 50"/>
          <p:cNvSpPr/>
          <p:nvPr/>
        </p:nvSpPr>
        <p:spPr>
          <a:xfrm>
            <a:off x="7020488" y="1566702"/>
            <a:ext cx="1944000" cy="4219981"/>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a:p>
        </p:txBody>
      </p:sp>
      <p:sp>
        <p:nvSpPr>
          <p:cNvPr id="4" name="Rectangle 4"/>
          <p:cNvSpPr>
            <a:spLocks noChangeArrowheads="1"/>
          </p:cNvSpPr>
          <p:nvPr/>
        </p:nvSpPr>
        <p:spPr bwMode="gray">
          <a:xfrm>
            <a:off x="468313" y="403225"/>
            <a:ext cx="7991475" cy="338138"/>
          </a:xfrm>
          <a:prstGeom prst="rect">
            <a:avLst/>
          </a:prstGeom>
          <a:noFill/>
          <a:ln w="9525">
            <a:noFill/>
            <a:miter lim="800000"/>
            <a:headEnd/>
            <a:tailEnd/>
          </a:ln>
        </p:spPr>
        <p:txBody>
          <a:bodyPr lIns="0" tIns="0" rIns="0" bIns="0" anchor="ctr">
            <a:spAutoFit/>
          </a:bodyPr>
          <a:lstStyle/>
          <a:p>
            <a:endParaRPr lang="de-DE" sz="2200">
              <a:solidFill>
                <a:srgbClr val="113388"/>
              </a:solidFill>
            </a:endParaRPr>
          </a:p>
        </p:txBody>
      </p:sp>
      <p:sp>
        <p:nvSpPr>
          <p:cNvPr id="37" name="TextBox 36"/>
          <p:cNvSpPr txBox="1"/>
          <p:nvPr/>
        </p:nvSpPr>
        <p:spPr>
          <a:xfrm>
            <a:off x="323528" y="1585281"/>
            <a:ext cx="1837087" cy="577081"/>
          </a:xfrm>
          <a:prstGeom prst="rect">
            <a:avLst/>
          </a:prstGeom>
          <a:noFill/>
        </p:spPr>
        <p:txBody>
          <a:bodyPr wrap="square" rtlCol="0">
            <a:spAutoFit/>
          </a:bodyPr>
          <a:lstStyle/>
          <a:p>
            <a:r>
              <a:rPr lang="ru-RU" sz="1050" b="1" dirty="0" smtClean="0">
                <a:solidFill>
                  <a:schemeClr val="tx1">
                    <a:lumMod val="75000"/>
                    <a:lumOff val="25000"/>
                  </a:schemeClr>
                </a:solidFill>
                <a:latin typeface="+mn-lt"/>
              </a:rPr>
              <a:t>Для кого: </a:t>
            </a:r>
          </a:p>
          <a:p>
            <a:r>
              <a:rPr lang="ru-RU" sz="1050" dirty="0" smtClean="0">
                <a:solidFill>
                  <a:schemeClr val="tx1">
                    <a:lumMod val="75000"/>
                    <a:lumOff val="25000"/>
                  </a:schemeClr>
                </a:solidFill>
                <a:latin typeface="+mn-lt"/>
              </a:rPr>
              <a:t>официальные и неофициальные дилеры</a:t>
            </a:r>
            <a:endParaRPr lang="ru-RU" sz="1050" dirty="0">
              <a:solidFill>
                <a:schemeClr val="tx1">
                  <a:lumMod val="75000"/>
                  <a:lumOff val="25000"/>
                </a:schemeClr>
              </a:solidFill>
              <a:latin typeface="+mn-lt"/>
            </a:endParaRPr>
          </a:p>
        </p:txBody>
      </p:sp>
      <p:sp>
        <p:nvSpPr>
          <p:cNvPr id="40" name="TextBox 39"/>
          <p:cNvSpPr txBox="1"/>
          <p:nvPr/>
        </p:nvSpPr>
        <p:spPr>
          <a:xfrm>
            <a:off x="6228184" y="6453336"/>
            <a:ext cx="184731" cy="138499"/>
          </a:xfrm>
          <a:prstGeom prst="rect">
            <a:avLst/>
          </a:prstGeom>
          <a:noFill/>
        </p:spPr>
        <p:txBody>
          <a:bodyPr wrap="none" rtlCol="0">
            <a:spAutoFit/>
          </a:bodyPr>
          <a:lstStyle/>
          <a:p>
            <a:endParaRPr lang="ru-RU" dirty="0"/>
          </a:p>
        </p:txBody>
      </p:sp>
      <p:sp>
        <p:nvSpPr>
          <p:cNvPr id="31" name="Freeform 7"/>
          <p:cNvSpPr>
            <a:spLocks/>
          </p:cNvSpPr>
          <p:nvPr/>
        </p:nvSpPr>
        <p:spPr bwMode="auto">
          <a:xfrm>
            <a:off x="336493" y="1019143"/>
            <a:ext cx="1862126" cy="438155"/>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 name="T18" fmla="*/ 0 w 2322"/>
              <a:gd name="T19" fmla="*/ 0 h 2304"/>
              <a:gd name="T20" fmla="*/ 2322 w 2322"/>
              <a:gd name="T21" fmla="*/ 2304 h 2304"/>
              <a:gd name="connsiteX0" fmla="*/ 0 w 10000"/>
              <a:gd name="connsiteY0" fmla="*/ 10000 h 10000"/>
              <a:gd name="connsiteX1" fmla="*/ 8656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880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880" y="10000"/>
                </a:lnTo>
                <a:lnTo>
                  <a:pt x="10000" y="5000"/>
                </a:lnTo>
                <a:lnTo>
                  <a:pt x="10000" y="0"/>
                </a:lnTo>
                <a:lnTo>
                  <a:pt x="0" y="0"/>
                </a:lnTo>
                <a:lnTo>
                  <a:pt x="0" y="10000"/>
                </a:lnTo>
                <a:close/>
              </a:path>
            </a:pathLst>
          </a:custGeom>
          <a:solidFill>
            <a:srgbClr val="113388"/>
          </a:solidFill>
          <a:ln w="9525">
            <a:noFill/>
            <a:round/>
            <a:headEnd/>
            <a:tailEnd/>
          </a:ln>
        </p:spPr>
        <p:txBody>
          <a:bodyPr anchor="ctr"/>
          <a:lstStyle/>
          <a:p>
            <a:pPr lvl="0"/>
            <a:r>
              <a:rPr lang="en-US" sz="1400" dirty="0" smtClean="0">
                <a:solidFill>
                  <a:schemeClr val="bg1"/>
                </a:solidFill>
                <a:latin typeface="+mn-lt"/>
              </a:rPr>
              <a:t>Allianz-</a:t>
            </a:r>
            <a:r>
              <a:rPr lang="ru-RU" sz="1400" dirty="0" err="1" smtClean="0">
                <a:solidFill>
                  <a:schemeClr val="bg1"/>
                </a:solidFill>
                <a:latin typeface="+mn-lt"/>
              </a:rPr>
              <a:t>Автодилер</a:t>
            </a:r>
            <a:endParaRPr lang="ru-RU" sz="1400" dirty="0">
              <a:solidFill>
                <a:schemeClr val="bg1"/>
              </a:solidFill>
              <a:latin typeface="+mn-lt"/>
            </a:endParaRPr>
          </a:p>
        </p:txBody>
      </p:sp>
      <p:sp>
        <p:nvSpPr>
          <p:cNvPr id="32" name="Freeform 7"/>
          <p:cNvSpPr>
            <a:spLocks/>
          </p:cNvSpPr>
          <p:nvPr/>
        </p:nvSpPr>
        <p:spPr bwMode="auto">
          <a:xfrm>
            <a:off x="2527309" y="1019143"/>
            <a:ext cx="1862126" cy="438155"/>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 name="T18" fmla="*/ 0 w 2322"/>
              <a:gd name="T19" fmla="*/ 0 h 2304"/>
              <a:gd name="T20" fmla="*/ 2322 w 2322"/>
              <a:gd name="T21" fmla="*/ 2304 h 2304"/>
              <a:gd name="connsiteX0" fmla="*/ 0 w 10000"/>
              <a:gd name="connsiteY0" fmla="*/ 10000 h 10000"/>
              <a:gd name="connsiteX1" fmla="*/ 8656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880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880" y="10000"/>
                </a:lnTo>
                <a:lnTo>
                  <a:pt x="10000" y="5000"/>
                </a:lnTo>
                <a:lnTo>
                  <a:pt x="10000" y="0"/>
                </a:lnTo>
                <a:lnTo>
                  <a:pt x="0" y="0"/>
                </a:lnTo>
                <a:lnTo>
                  <a:pt x="0" y="10000"/>
                </a:lnTo>
                <a:close/>
              </a:path>
            </a:pathLst>
          </a:custGeom>
          <a:solidFill>
            <a:srgbClr val="113388"/>
          </a:solidFill>
          <a:ln w="9525">
            <a:noFill/>
            <a:round/>
            <a:headEnd/>
            <a:tailEnd/>
          </a:ln>
        </p:spPr>
        <p:txBody>
          <a:bodyPr anchor="ctr"/>
          <a:lstStyle/>
          <a:p>
            <a:pPr lvl="0"/>
            <a:r>
              <a:rPr lang="en-US" sz="1400" dirty="0" smtClean="0">
                <a:solidFill>
                  <a:schemeClr val="bg1"/>
                </a:solidFill>
                <a:latin typeface="+mn-lt"/>
              </a:rPr>
              <a:t>Allianz-</a:t>
            </a:r>
            <a:r>
              <a:rPr lang="ru-RU" sz="1400" dirty="0" smtClean="0">
                <a:solidFill>
                  <a:schemeClr val="bg1"/>
                </a:solidFill>
                <a:latin typeface="+mn-lt"/>
              </a:rPr>
              <a:t>Торговля</a:t>
            </a:r>
            <a:endParaRPr lang="ru-RU" sz="1400" dirty="0">
              <a:solidFill>
                <a:schemeClr val="bg1"/>
              </a:solidFill>
              <a:latin typeface="+mn-lt"/>
            </a:endParaRPr>
          </a:p>
        </p:txBody>
      </p:sp>
      <p:sp>
        <p:nvSpPr>
          <p:cNvPr id="33" name="Freeform 7"/>
          <p:cNvSpPr>
            <a:spLocks/>
          </p:cNvSpPr>
          <p:nvPr/>
        </p:nvSpPr>
        <p:spPr bwMode="auto">
          <a:xfrm>
            <a:off x="4718089" y="1019143"/>
            <a:ext cx="1862126" cy="438155"/>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 name="T18" fmla="*/ 0 w 2322"/>
              <a:gd name="T19" fmla="*/ 0 h 2304"/>
              <a:gd name="T20" fmla="*/ 2322 w 2322"/>
              <a:gd name="T21" fmla="*/ 2304 h 2304"/>
              <a:gd name="connsiteX0" fmla="*/ 0 w 10000"/>
              <a:gd name="connsiteY0" fmla="*/ 10000 h 10000"/>
              <a:gd name="connsiteX1" fmla="*/ 8656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880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880" y="10000"/>
                </a:lnTo>
                <a:lnTo>
                  <a:pt x="10000" y="5000"/>
                </a:lnTo>
                <a:lnTo>
                  <a:pt x="10000" y="0"/>
                </a:lnTo>
                <a:lnTo>
                  <a:pt x="0" y="0"/>
                </a:lnTo>
                <a:lnTo>
                  <a:pt x="0" y="10000"/>
                </a:lnTo>
                <a:close/>
              </a:path>
            </a:pathLst>
          </a:custGeom>
          <a:solidFill>
            <a:srgbClr val="113388"/>
          </a:solidFill>
          <a:ln w="9525">
            <a:noFill/>
            <a:round/>
            <a:headEnd/>
            <a:tailEnd/>
          </a:ln>
        </p:spPr>
        <p:txBody>
          <a:bodyPr anchor="ctr"/>
          <a:lstStyle/>
          <a:p>
            <a:pPr lvl="0"/>
            <a:r>
              <a:rPr lang="en-US" sz="1400" dirty="0" smtClean="0">
                <a:solidFill>
                  <a:schemeClr val="bg1"/>
                </a:solidFill>
                <a:latin typeface="+mn-lt"/>
              </a:rPr>
              <a:t>Allianz-</a:t>
            </a:r>
            <a:r>
              <a:rPr lang="ru-RU" sz="1400" dirty="0" smtClean="0">
                <a:solidFill>
                  <a:schemeClr val="bg1"/>
                </a:solidFill>
                <a:latin typeface="+mn-lt"/>
              </a:rPr>
              <a:t>Клиника</a:t>
            </a:r>
            <a:endParaRPr lang="ru-RU" sz="1400" dirty="0">
              <a:solidFill>
                <a:schemeClr val="bg1"/>
              </a:solidFill>
              <a:latin typeface="+mn-lt"/>
            </a:endParaRPr>
          </a:p>
        </p:txBody>
      </p:sp>
      <p:sp>
        <p:nvSpPr>
          <p:cNvPr id="46" name="Freeform 7"/>
          <p:cNvSpPr>
            <a:spLocks/>
          </p:cNvSpPr>
          <p:nvPr/>
        </p:nvSpPr>
        <p:spPr bwMode="auto">
          <a:xfrm>
            <a:off x="6908832" y="1019143"/>
            <a:ext cx="1862126" cy="438155"/>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 name="T18" fmla="*/ 0 w 2322"/>
              <a:gd name="T19" fmla="*/ 0 h 2304"/>
              <a:gd name="T20" fmla="*/ 2322 w 2322"/>
              <a:gd name="T21" fmla="*/ 2304 h 2304"/>
              <a:gd name="connsiteX0" fmla="*/ 0 w 10000"/>
              <a:gd name="connsiteY0" fmla="*/ 10000 h 10000"/>
              <a:gd name="connsiteX1" fmla="*/ 8656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001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880 w 10000"/>
              <a:gd name="connsiteY1" fmla="*/ 10000 h 10000"/>
              <a:gd name="connsiteX2" fmla="*/ 10000 w 10000"/>
              <a:gd name="connsiteY2" fmla="*/ 5000 h 10000"/>
              <a:gd name="connsiteX3" fmla="*/ 10000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880" y="10000"/>
                </a:lnTo>
                <a:lnTo>
                  <a:pt x="10000" y="5000"/>
                </a:lnTo>
                <a:lnTo>
                  <a:pt x="10000" y="0"/>
                </a:lnTo>
                <a:lnTo>
                  <a:pt x="0" y="0"/>
                </a:lnTo>
                <a:lnTo>
                  <a:pt x="0" y="10000"/>
                </a:lnTo>
                <a:close/>
              </a:path>
            </a:pathLst>
          </a:custGeom>
          <a:solidFill>
            <a:srgbClr val="113388"/>
          </a:solidFill>
          <a:ln w="9525">
            <a:noFill/>
            <a:round/>
            <a:headEnd/>
            <a:tailEnd/>
          </a:ln>
        </p:spPr>
        <p:txBody>
          <a:bodyPr anchor="ctr"/>
          <a:lstStyle/>
          <a:p>
            <a:pPr lvl="0"/>
            <a:r>
              <a:rPr lang="en-US" sz="1400" dirty="0" smtClean="0">
                <a:solidFill>
                  <a:schemeClr val="bg1"/>
                </a:solidFill>
                <a:latin typeface="+mn-lt"/>
              </a:rPr>
              <a:t>Allianz-</a:t>
            </a:r>
            <a:r>
              <a:rPr lang="ru-RU" sz="1400" dirty="0" smtClean="0">
                <a:solidFill>
                  <a:schemeClr val="bg1"/>
                </a:solidFill>
                <a:latin typeface="+mn-lt"/>
              </a:rPr>
              <a:t>Офис</a:t>
            </a:r>
            <a:endParaRPr lang="ru-RU" sz="1400" dirty="0">
              <a:solidFill>
                <a:schemeClr val="bg1"/>
              </a:solidFill>
              <a:latin typeface="+mn-lt"/>
            </a:endParaRPr>
          </a:p>
        </p:txBody>
      </p:sp>
      <p:sp>
        <p:nvSpPr>
          <p:cNvPr id="52" name="TextBox 51"/>
          <p:cNvSpPr txBox="1"/>
          <p:nvPr/>
        </p:nvSpPr>
        <p:spPr>
          <a:xfrm>
            <a:off x="251748" y="2078019"/>
            <a:ext cx="2052000" cy="738664"/>
          </a:xfrm>
          <a:prstGeom prst="rect">
            <a:avLst/>
          </a:prstGeom>
          <a:noFill/>
        </p:spPr>
        <p:txBody>
          <a:bodyPr wrap="square" rtlCol="0">
            <a:spAutoFit/>
          </a:bodyPr>
          <a:lstStyle/>
          <a:p>
            <a:endParaRPr lang="ru-RU" sz="1050" dirty="0" smtClean="0">
              <a:latin typeface="+mn-lt"/>
            </a:endParaRPr>
          </a:p>
          <a:p>
            <a:endParaRPr lang="ru-RU" sz="1050" dirty="0" smtClean="0">
              <a:latin typeface="+mn-lt"/>
            </a:endParaRPr>
          </a:p>
          <a:p>
            <a:pPr>
              <a:buFont typeface="Arial" pitchFamily="34" charset="0"/>
              <a:buChar char="•"/>
            </a:pPr>
            <a:endParaRPr lang="ru-RU" sz="1050" dirty="0" smtClean="0">
              <a:latin typeface="+mn-lt"/>
            </a:endParaRPr>
          </a:p>
          <a:p>
            <a:endParaRPr lang="ru-RU" sz="1050" dirty="0">
              <a:latin typeface="+mn-lt"/>
            </a:endParaRPr>
          </a:p>
        </p:txBody>
      </p:sp>
      <p:sp>
        <p:nvSpPr>
          <p:cNvPr id="21" name="TextBox 20"/>
          <p:cNvSpPr txBox="1"/>
          <p:nvPr/>
        </p:nvSpPr>
        <p:spPr>
          <a:xfrm>
            <a:off x="4685476" y="1556792"/>
            <a:ext cx="2190780" cy="577081"/>
          </a:xfrm>
          <a:prstGeom prst="rect">
            <a:avLst/>
          </a:prstGeom>
          <a:noFill/>
        </p:spPr>
        <p:txBody>
          <a:bodyPr wrap="square" rtlCol="0">
            <a:spAutoFit/>
          </a:bodyPr>
          <a:lstStyle/>
          <a:p>
            <a:r>
              <a:rPr lang="ru-RU" sz="1050" b="1" dirty="0" smtClean="0">
                <a:solidFill>
                  <a:schemeClr val="tx1">
                    <a:lumMod val="75000"/>
                    <a:lumOff val="25000"/>
                  </a:schemeClr>
                </a:solidFill>
                <a:latin typeface="+mn-lt"/>
              </a:rPr>
              <a:t>Для кого: </a:t>
            </a:r>
          </a:p>
          <a:p>
            <a:r>
              <a:rPr lang="ru-RU" sz="1050" dirty="0" smtClean="0">
                <a:solidFill>
                  <a:schemeClr val="tx1">
                    <a:lumMod val="75000"/>
                    <a:lumOff val="25000"/>
                  </a:schemeClr>
                </a:solidFill>
                <a:latin typeface="+mn-lt"/>
              </a:rPr>
              <a:t>медицинские учреждения, стоматологические центры</a:t>
            </a:r>
            <a:endParaRPr lang="ru-RU" sz="1050" dirty="0">
              <a:solidFill>
                <a:schemeClr val="tx1">
                  <a:lumMod val="75000"/>
                  <a:lumOff val="25000"/>
                </a:schemeClr>
              </a:solidFill>
              <a:latin typeface="+mn-lt"/>
            </a:endParaRPr>
          </a:p>
        </p:txBody>
      </p:sp>
      <p:sp>
        <p:nvSpPr>
          <p:cNvPr id="22" name="TextBox 21"/>
          <p:cNvSpPr txBox="1"/>
          <p:nvPr/>
        </p:nvSpPr>
        <p:spPr>
          <a:xfrm>
            <a:off x="2482241" y="1556792"/>
            <a:ext cx="2190780" cy="738664"/>
          </a:xfrm>
          <a:prstGeom prst="rect">
            <a:avLst/>
          </a:prstGeom>
          <a:noFill/>
        </p:spPr>
        <p:txBody>
          <a:bodyPr wrap="square" rtlCol="0">
            <a:spAutoFit/>
          </a:bodyPr>
          <a:lstStyle/>
          <a:p>
            <a:r>
              <a:rPr lang="ru-RU" sz="1050" b="1" dirty="0" smtClean="0">
                <a:solidFill>
                  <a:schemeClr val="tx1">
                    <a:lumMod val="75000"/>
                    <a:lumOff val="25000"/>
                  </a:schemeClr>
                </a:solidFill>
                <a:latin typeface="+mn-lt"/>
              </a:rPr>
              <a:t>Для кого: </a:t>
            </a:r>
          </a:p>
          <a:p>
            <a:r>
              <a:rPr lang="ru-RU" sz="1050" dirty="0" smtClean="0">
                <a:solidFill>
                  <a:schemeClr val="tx1">
                    <a:lumMod val="75000"/>
                    <a:lumOff val="25000"/>
                  </a:schemeClr>
                </a:solidFill>
                <a:latin typeface="+mn-lt"/>
              </a:rPr>
              <a:t>предприятия розничной торговли, магазины одежды, продуктовые магазины</a:t>
            </a:r>
            <a:endParaRPr lang="ru-RU" sz="1050" dirty="0">
              <a:solidFill>
                <a:schemeClr val="tx1">
                  <a:lumMod val="75000"/>
                  <a:lumOff val="25000"/>
                </a:schemeClr>
              </a:solidFill>
              <a:latin typeface="+mn-lt"/>
            </a:endParaRPr>
          </a:p>
        </p:txBody>
      </p:sp>
      <p:sp>
        <p:nvSpPr>
          <p:cNvPr id="23" name="TextBox 22"/>
          <p:cNvSpPr txBox="1"/>
          <p:nvPr/>
        </p:nvSpPr>
        <p:spPr>
          <a:xfrm>
            <a:off x="6989732" y="1556792"/>
            <a:ext cx="2190780" cy="738664"/>
          </a:xfrm>
          <a:prstGeom prst="rect">
            <a:avLst/>
          </a:prstGeom>
          <a:noFill/>
        </p:spPr>
        <p:txBody>
          <a:bodyPr wrap="square" rtlCol="0">
            <a:spAutoFit/>
          </a:bodyPr>
          <a:lstStyle/>
          <a:p>
            <a:r>
              <a:rPr lang="ru-RU" sz="1050" b="1" dirty="0" smtClean="0">
                <a:solidFill>
                  <a:schemeClr val="tx1">
                    <a:lumMod val="75000"/>
                    <a:lumOff val="25000"/>
                  </a:schemeClr>
                </a:solidFill>
                <a:latin typeface="+mn-lt"/>
              </a:rPr>
              <a:t>Для кого: </a:t>
            </a:r>
          </a:p>
          <a:p>
            <a:r>
              <a:rPr lang="ru-RU" sz="1050" dirty="0" smtClean="0">
                <a:solidFill>
                  <a:schemeClr val="tx1">
                    <a:lumMod val="75000"/>
                    <a:lumOff val="25000"/>
                  </a:schemeClr>
                </a:solidFill>
                <a:latin typeface="+mn-lt"/>
              </a:rPr>
              <a:t>арендаторы, собственники офисного здания или помещения</a:t>
            </a:r>
            <a:endParaRPr lang="ru-RU" sz="1050" dirty="0">
              <a:solidFill>
                <a:schemeClr val="tx1">
                  <a:lumMod val="75000"/>
                  <a:lumOff val="25000"/>
                </a:schemeClr>
              </a:solidFill>
              <a:latin typeface="+mn-lt"/>
            </a:endParaRPr>
          </a:p>
        </p:txBody>
      </p:sp>
      <p:sp>
        <p:nvSpPr>
          <p:cNvPr id="26" name="TextBox 25"/>
          <p:cNvSpPr txBox="1"/>
          <p:nvPr/>
        </p:nvSpPr>
        <p:spPr>
          <a:xfrm>
            <a:off x="251520" y="6309320"/>
            <a:ext cx="8519438" cy="946413"/>
          </a:xfrm>
          <a:prstGeom prst="rect">
            <a:avLst/>
          </a:prstGeom>
          <a:noFill/>
        </p:spPr>
        <p:txBody>
          <a:bodyPr wrap="square" rtlCol="0">
            <a:spAutoFit/>
          </a:bodyPr>
          <a:lstStyle/>
          <a:p>
            <a:r>
              <a:rPr lang="ru-RU" sz="1050" dirty="0" smtClean="0">
                <a:solidFill>
                  <a:schemeClr val="bg2">
                    <a:lumMod val="50000"/>
                  </a:schemeClr>
                </a:solidFill>
                <a:latin typeface="Arial"/>
              </a:rPr>
              <a:t>*Страхование по дополнительному покрытие возможно ТОЛЬКО при страховании по основным рискам</a:t>
            </a:r>
          </a:p>
          <a:p>
            <a:pPr lvl="0"/>
            <a:r>
              <a:rPr lang="ru-RU" sz="1050" dirty="0" smtClean="0">
                <a:solidFill>
                  <a:schemeClr val="bg2">
                    <a:lumMod val="50000"/>
                  </a:schemeClr>
                </a:solidFill>
                <a:latin typeface="Arial"/>
              </a:rPr>
              <a:t>**Риски поломки в результате перенапряжения, короткого замыкания</a:t>
            </a:r>
          </a:p>
          <a:p>
            <a:pPr lvl="0"/>
            <a:r>
              <a:rPr lang="ru-RU" sz="1050" dirty="0" smtClean="0">
                <a:solidFill>
                  <a:schemeClr val="bg2">
                    <a:lumMod val="50000"/>
                  </a:schemeClr>
                </a:solidFill>
                <a:latin typeface="Arial"/>
              </a:rPr>
              <a:t>***При страховании автомобилей действует франшиза 15 000 рублей по каждому автомобилю по каждому страховому случаю</a:t>
            </a:r>
          </a:p>
          <a:p>
            <a:endParaRPr lang="ru-RU" sz="2400" dirty="0"/>
          </a:p>
        </p:txBody>
      </p:sp>
      <p:sp>
        <p:nvSpPr>
          <p:cNvPr id="29" name="Прямоугольник с одним вырезанным углом 28"/>
          <p:cNvSpPr/>
          <p:nvPr/>
        </p:nvSpPr>
        <p:spPr>
          <a:xfrm flipV="1">
            <a:off x="251748" y="2276872"/>
            <a:ext cx="8712740" cy="1483755"/>
          </a:xfrm>
          <a:prstGeom prst="snip1Rect">
            <a:avLst/>
          </a:prstGeom>
          <a:solidFill>
            <a:schemeClr val="bg1">
              <a:lumMod val="95000"/>
            </a:schemeClr>
          </a:solidFill>
          <a:ln w="9525">
            <a:solidFill>
              <a:srgbClr val="1133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dirty="0"/>
          </a:p>
        </p:txBody>
      </p:sp>
      <p:sp>
        <p:nvSpPr>
          <p:cNvPr id="30" name="TextBox 29"/>
          <p:cNvSpPr txBox="1"/>
          <p:nvPr/>
        </p:nvSpPr>
        <p:spPr>
          <a:xfrm>
            <a:off x="738135" y="2276873"/>
            <a:ext cx="2376264" cy="1061829"/>
          </a:xfrm>
          <a:prstGeom prst="rect">
            <a:avLst/>
          </a:prstGeom>
          <a:noFill/>
        </p:spPr>
        <p:txBody>
          <a:bodyPr wrap="square" numCol="1" rtlCol="0">
            <a:spAutoFit/>
          </a:bodyPr>
          <a:lstStyle/>
          <a:p>
            <a:r>
              <a:rPr lang="ru-RU" sz="1050" b="1" dirty="0" smtClean="0">
                <a:solidFill>
                  <a:srgbClr val="113388"/>
                </a:solidFill>
                <a:latin typeface="+mn-lt"/>
              </a:rPr>
              <a:t>Что можно застраховать:</a:t>
            </a:r>
          </a:p>
          <a:p>
            <a:pPr>
              <a:buClr>
                <a:schemeClr val="tx1">
                  <a:lumMod val="75000"/>
                  <a:lumOff val="25000"/>
                </a:schemeClr>
              </a:buClr>
              <a:buFont typeface="Arial" pitchFamily="34" charset="0"/>
              <a:buChar char="•"/>
            </a:pPr>
            <a:r>
              <a:rPr lang="ru-RU" sz="1050" dirty="0" smtClean="0">
                <a:solidFill>
                  <a:schemeClr val="tx1">
                    <a:lumMod val="75000"/>
                    <a:lumOff val="25000"/>
                  </a:schemeClr>
                </a:solidFill>
                <a:latin typeface="+mn-lt"/>
              </a:rPr>
              <a:t> </a:t>
            </a:r>
            <a:r>
              <a:rPr lang="ru-RU" sz="1050" dirty="0" err="1" smtClean="0">
                <a:solidFill>
                  <a:schemeClr val="tx1">
                    <a:lumMod val="75000"/>
                    <a:lumOff val="25000"/>
                  </a:schemeClr>
                </a:solidFill>
                <a:latin typeface="+mn-lt"/>
              </a:rPr>
              <a:t>конструктив</a:t>
            </a:r>
            <a:endParaRPr lang="ru-RU" sz="1050" dirty="0" smtClean="0">
              <a:solidFill>
                <a:schemeClr val="tx1">
                  <a:lumMod val="75000"/>
                  <a:lumOff val="25000"/>
                </a:schemeClr>
              </a:solidFill>
              <a:latin typeface="+mn-lt"/>
            </a:endParaRPr>
          </a:p>
          <a:p>
            <a:pPr>
              <a:buClr>
                <a:schemeClr val="tx1">
                  <a:lumMod val="75000"/>
                  <a:lumOff val="25000"/>
                </a:schemeClr>
              </a:buClr>
              <a:buFont typeface="Arial" pitchFamily="34" charset="0"/>
              <a:buChar char="•"/>
            </a:pPr>
            <a:r>
              <a:rPr lang="ru-RU" sz="1050" dirty="0" smtClean="0">
                <a:solidFill>
                  <a:schemeClr val="tx1">
                    <a:lumMod val="75000"/>
                    <a:lumOff val="25000"/>
                  </a:schemeClr>
                </a:solidFill>
                <a:latin typeface="+mn-lt"/>
              </a:rPr>
              <a:t> внутреннюю отделку</a:t>
            </a:r>
          </a:p>
          <a:p>
            <a:pPr>
              <a:buClr>
                <a:schemeClr val="tx1">
                  <a:lumMod val="75000"/>
                  <a:lumOff val="25000"/>
                </a:schemeClr>
              </a:buClr>
              <a:buFont typeface="Arial" pitchFamily="34" charset="0"/>
              <a:buChar char="•"/>
            </a:pPr>
            <a:r>
              <a:rPr lang="ru-RU" sz="1050" dirty="0" smtClean="0">
                <a:solidFill>
                  <a:schemeClr val="tx1">
                    <a:lumMod val="75000"/>
                    <a:lumOff val="25000"/>
                  </a:schemeClr>
                </a:solidFill>
                <a:latin typeface="+mn-lt"/>
              </a:rPr>
              <a:t> инженерное оборудование</a:t>
            </a:r>
          </a:p>
          <a:p>
            <a:pPr>
              <a:buClr>
                <a:schemeClr val="tx1">
                  <a:lumMod val="75000"/>
                  <a:lumOff val="25000"/>
                </a:schemeClr>
              </a:buClr>
              <a:buFont typeface="Arial" pitchFamily="34" charset="0"/>
              <a:buChar char="•"/>
            </a:pPr>
            <a:r>
              <a:rPr lang="ru-RU" sz="1050" dirty="0" smtClean="0">
                <a:solidFill>
                  <a:schemeClr val="tx1">
                    <a:lumMod val="75000"/>
                    <a:lumOff val="25000"/>
                  </a:schemeClr>
                </a:solidFill>
                <a:latin typeface="+mn-lt"/>
              </a:rPr>
              <a:t> мебель, оргтехнику, компьютеры</a:t>
            </a:r>
          </a:p>
          <a:p>
            <a:pPr>
              <a:buClr>
                <a:schemeClr val="tx1">
                  <a:lumMod val="75000"/>
                  <a:lumOff val="25000"/>
                </a:schemeClr>
              </a:buClr>
              <a:buFont typeface="Arial" pitchFamily="34" charset="0"/>
              <a:buChar char="•"/>
            </a:pPr>
            <a:r>
              <a:rPr lang="ru-RU" sz="1050" dirty="0" smtClean="0">
                <a:solidFill>
                  <a:schemeClr val="tx1">
                    <a:lumMod val="75000"/>
                    <a:lumOff val="25000"/>
                  </a:schemeClr>
                </a:solidFill>
                <a:latin typeface="+mn-lt"/>
              </a:rPr>
              <a:t> товарные запасы</a:t>
            </a:r>
            <a:endParaRPr lang="ru-RU" sz="400" dirty="0">
              <a:solidFill>
                <a:schemeClr val="tx1">
                  <a:lumMod val="75000"/>
                  <a:lumOff val="25000"/>
                </a:schemeClr>
              </a:solidFill>
              <a:latin typeface="+mn-lt"/>
            </a:endParaRPr>
          </a:p>
        </p:txBody>
      </p:sp>
      <p:sp>
        <p:nvSpPr>
          <p:cNvPr id="34" name="TextBox 33"/>
          <p:cNvSpPr txBox="1"/>
          <p:nvPr/>
        </p:nvSpPr>
        <p:spPr>
          <a:xfrm>
            <a:off x="280755" y="4780309"/>
            <a:ext cx="2058997" cy="1384995"/>
          </a:xfrm>
          <a:prstGeom prst="rect">
            <a:avLst/>
          </a:prstGeom>
          <a:noFill/>
        </p:spPr>
        <p:txBody>
          <a:bodyPr wrap="square" rtlCol="0">
            <a:spAutoFit/>
          </a:bodyPr>
          <a:lstStyle/>
          <a:p>
            <a:r>
              <a:rPr lang="ru-RU" sz="1050" b="1" dirty="0" smtClean="0">
                <a:solidFill>
                  <a:srgbClr val="113388"/>
                </a:solidFill>
                <a:latin typeface="+mn-lt"/>
              </a:rPr>
              <a:t>Дополнительно можно застраховать для </a:t>
            </a:r>
            <a:r>
              <a:rPr lang="en-US" sz="1050" b="1" dirty="0" smtClean="0">
                <a:solidFill>
                  <a:srgbClr val="113388"/>
                </a:solidFill>
                <a:latin typeface="+mn-lt"/>
              </a:rPr>
              <a:t>Allianz-</a:t>
            </a:r>
            <a:r>
              <a:rPr lang="ru-RU" sz="1050" b="1" dirty="0" err="1" smtClean="0">
                <a:solidFill>
                  <a:srgbClr val="113388"/>
                </a:solidFill>
                <a:latin typeface="+mn-lt"/>
              </a:rPr>
              <a:t>Автодилер</a:t>
            </a:r>
            <a:r>
              <a:rPr lang="ru-RU" sz="1050" b="1" dirty="0" smtClean="0">
                <a:solidFill>
                  <a:srgbClr val="113388"/>
                </a:solidFill>
                <a:latin typeface="+mn-lt"/>
              </a:rPr>
              <a:t>:</a:t>
            </a:r>
          </a:p>
          <a:p>
            <a:pPr marL="92075" indent="-92075">
              <a:buFont typeface="Arial" pitchFamily="34" charset="0"/>
              <a:buChar char="•"/>
            </a:pPr>
            <a:r>
              <a:rPr lang="ru-RU" sz="1050" dirty="0" smtClean="0">
                <a:solidFill>
                  <a:schemeClr val="tx1">
                    <a:lumMod val="75000"/>
                    <a:lumOff val="25000"/>
                  </a:schemeClr>
                </a:solidFill>
                <a:latin typeface="+mn-lt"/>
              </a:rPr>
              <a:t>автомобили на открытой площадке и/или в помещении***</a:t>
            </a:r>
          </a:p>
          <a:p>
            <a:endParaRPr lang="ru-RU" sz="1050" b="1" dirty="0" smtClean="0">
              <a:solidFill>
                <a:srgbClr val="003781"/>
              </a:solidFill>
              <a:latin typeface="+mn-lt"/>
            </a:endParaRPr>
          </a:p>
          <a:p>
            <a:endParaRPr lang="ru-RU" sz="1050" b="1" dirty="0">
              <a:solidFill>
                <a:srgbClr val="003781"/>
              </a:solidFill>
              <a:latin typeface="+mn-lt"/>
            </a:endParaRPr>
          </a:p>
        </p:txBody>
      </p:sp>
      <p:sp>
        <p:nvSpPr>
          <p:cNvPr id="38" name="TextBox 37"/>
          <p:cNvSpPr txBox="1"/>
          <p:nvPr/>
        </p:nvSpPr>
        <p:spPr>
          <a:xfrm>
            <a:off x="2527309" y="4744305"/>
            <a:ext cx="2058997" cy="1384995"/>
          </a:xfrm>
          <a:prstGeom prst="rect">
            <a:avLst/>
          </a:prstGeom>
          <a:noFill/>
        </p:spPr>
        <p:txBody>
          <a:bodyPr wrap="square" rtlCol="0">
            <a:spAutoFit/>
          </a:bodyPr>
          <a:lstStyle/>
          <a:p>
            <a:r>
              <a:rPr lang="ru-RU" sz="1050" b="1" dirty="0" smtClean="0">
                <a:solidFill>
                  <a:srgbClr val="113388"/>
                </a:solidFill>
                <a:latin typeface="+mn-lt"/>
              </a:rPr>
              <a:t>Дополнительно можно застраховать для </a:t>
            </a:r>
            <a:r>
              <a:rPr lang="en-US" sz="1050" b="1" dirty="0" smtClean="0">
                <a:solidFill>
                  <a:srgbClr val="113388"/>
                </a:solidFill>
                <a:latin typeface="+mn-lt"/>
              </a:rPr>
              <a:t>Allianz-</a:t>
            </a:r>
            <a:r>
              <a:rPr lang="ru-RU" sz="1050" b="1" dirty="0" smtClean="0">
                <a:solidFill>
                  <a:srgbClr val="113388"/>
                </a:solidFill>
                <a:latin typeface="+mn-lt"/>
              </a:rPr>
              <a:t>Торговля:</a:t>
            </a:r>
          </a:p>
          <a:p>
            <a:pPr marL="92075" indent="-92075">
              <a:buFont typeface="Arial" pitchFamily="34" charset="0"/>
              <a:buChar char="•"/>
            </a:pPr>
            <a:r>
              <a:rPr lang="ru-RU" sz="1050" dirty="0" smtClean="0">
                <a:solidFill>
                  <a:schemeClr val="tx1">
                    <a:lumMod val="75000"/>
                    <a:lumOff val="25000"/>
                  </a:schemeClr>
                </a:solidFill>
                <a:latin typeface="+mn-lt"/>
              </a:rPr>
              <a:t>товарные запасы, в т.ч.товарные запасы в морозильных камерах </a:t>
            </a:r>
          </a:p>
          <a:p>
            <a:endParaRPr lang="ru-RU" sz="1050" b="1" dirty="0" smtClean="0">
              <a:solidFill>
                <a:srgbClr val="003781"/>
              </a:solidFill>
              <a:latin typeface="+mn-lt"/>
            </a:endParaRPr>
          </a:p>
          <a:p>
            <a:endParaRPr lang="ru-RU" sz="1050" b="1" dirty="0">
              <a:solidFill>
                <a:srgbClr val="003781"/>
              </a:solidFill>
              <a:latin typeface="+mn-lt"/>
            </a:endParaRPr>
          </a:p>
        </p:txBody>
      </p:sp>
      <p:sp>
        <p:nvSpPr>
          <p:cNvPr id="24" name="TextBox 23"/>
          <p:cNvSpPr txBox="1"/>
          <p:nvPr/>
        </p:nvSpPr>
        <p:spPr>
          <a:xfrm>
            <a:off x="4745251" y="4744305"/>
            <a:ext cx="2058997" cy="1384995"/>
          </a:xfrm>
          <a:prstGeom prst="rect">
            <a:avLst/>
          </a:prstGeom>
          <a:noFill/>
        </p:spPr>
        <p:txBody>
          <a:bodyPr wrap="square" rtlCol="0">
            <a:spAutoFit/>
          </a:bodyPr>
          <a:lstStyle/>
          <a:p>
            <a:r>
              <a:rPr lang="ru-RU" sz="1050" b="1" dirty="0" smtClean="0">
                <a:solidFill>
                  <a:srgbClr val="113388"/>
                </a:solidFill>
                <a:latin typeface="+mn-lt"/>
              </a:rPr>
              <a:t>Дополнительно можно застраховать для </a:t>
            </a:r>
            <a:r>
              <a:rPr lang="en-US" sz="1050" b="1" dirty="0" smtClean="0">
                <a:solidFill>
                  <a:srgbClr val="113388"/>
                </a:solidFill>
                <a:latin typeface="+mn-lt"/>
              </a:rPr>
              <a:t>Allianz</a:t>
            </a:r>
            <a:r>
              <a:rPr lang="ru-RU" sz="1050" b="1" dirty="0" smtClean="0">
                <a:solidFill>
                  <a:srgbClr val="113388"/>
                </a:solidFill>
                <a:latin typeface="+mn-lt"/>
              </a:rPr>
              <a:t>-Клиника:</a:t>
            </a:r>
          </a:p>
          <a:p>
            <a:pPr marL="92075" indent="-92075">
              <a:buFont typeface="Arial" pitchFamily="34" charset="0"/>
              <a:buChar char="•"/>
            </a:pPr>
            <a:r>
              <a:rPr lang="ru-RU" sz="1050" dirty="0" smtClean="0">
                <a:solidFill>
                  <a:schemeClr val="tx1">
                    <a:lumMod val="75000"/>
                    <a:lumOff val="25000"/>
                  </a:schemeClr>
                </a:solidFill>
                <a:latin typeface="+mn-lt"/>
              </a:rPr>
              <a:t>профессиональную ответственность медицинских учреждений</a:t>
            </a:r>
          </a:p>
          <a:p>
            <a:endParaRPr lang="ru-RU" sz="1050" b="1" dirty="0" smtClean="0">
              <a:solidFill>
                <a:srgbClr val="003781"/>
              </a:solidFill>
              <a:latin typeface="+mn-lt"/>
            </a:endParaRPr>
          </a:p>
          <a:p>
            <a:endParaRPr lang="ru-RU" sz="1050" b="1" dirty="0">
              <a:solidFill>
                <a:srgbClr val="003781"/>
              </a:solidFill>
              <a:latin typeface="+mn-lt"/>
            </a:endParaRPr>
          </a:p>
        </p:txBody>
      </p:sp>
      <p:sp>
        <p:nvSpPr>
          <p:cNvPr id="27" name="Заголовок 1"/>
          <p:cNvSpPr>
            <a:spLocks/>
          </p:cNvSpPr>
          <p:nvPr/>
        </p:nvSpPr>
        <p:spPr bwMode="auto">
          <a:xfrm>
            <a:off x="263466" y="179343"/>
            <a:ext cx="8435975" cy="642938"/>
          </a:xfrm>
          <a:prstGeom prst="rect">
            <a:avLst/>
          </a:prstGeom>
          <a:noFill/>
          <a:ln w="9525">
            <a:noFill/>
            <a:miter lim="800000"/>
            <a:headEnd/>
            <a:tailEnd/>
          </a:ln>
        </p:spPr>
        <p:txBody>
          <a:bodyPr anchor="ctr"/>
          <a:lstStyle/>
          <a:p>
            <a:pPr lvl="0">
              <a:spcBef>
                <a:spcPct val="20000"/>
              </a:spcBef>
              <a:defRPr/>
            </a:pPr>
            <a:r>
              <a:rPr lang="en-US" sz="2200" dirty="0" smtClean="0">
                <a:solidFill>
                  <a:srgbClr val="113388"/>
                </a:solidFill>
                <a:latin typeface="Arial"/>
              </a:rPr>
              <a:t>I</a:t>
            </a:r>
            <a:r>
              <a:rPr lang="ru-RU" sz="2200" dirty="0" smtClean="0">
                <a:solidFill>
                  <a:srgbClr val="113388"/>
                </a:solidFill>
                <a:latin typeface="Arial"/>
              </a:rPr>
              <a:t>. Коробочные продукты страхования имущества ЮЛ</a:t>
            </a:r>
            <a:endParaRPr lang="de-DE" sz="2200" dirty="0">
              <a:solidFill>
                <a:srgbClr val="113388"/>
              </a:solidFill>
              <a:latin typeface="Arial"/>
            </a:endParaRPr>
          </a:p>
        </p:txBody>
      </p:sp>
      <p:sp>
        <p:nvSpPr>
          <p:cNvPr id="28" name="TextBox 27"/>
          <p:cNvSpPr txBox="1"/>
          <p:nvPr/>
        </p:nvSpPr>
        <p:spPr>
          <a:xfrm>
            <a:off x="6300192" y="2284464"/>
            <a:ext cx="2548747" cy="1608133"/>
          </a:xfrm>
          <a:prstGeom prst="rect">
            <a:avLst/>
          </a:prstGeom>
          <a:noFill/>
        </p:spPr>
        <p:txBody>
          <a:bodyPr wrap="square" rtlCol="0">
            <a:spAutoFit/>
          </a:bodyPr>
          <a:lstStyle/>
          <a:p>
            <a:pPr lvl="0"/>
            <a:r>
              <a:rPr lang="ru-RU" sz="1050" b="1" dirty="0" smtClean="0">
                <a:solidFill>
                  <a:srgbClr val="113388"/>
                </a:solidFill>
                <a:latin typeface="+mn-lt"/>
              </a:rPr>
              <a:t>Дополнительное покрытие*:</a:t>
            </a:r>
            <a:endParaRPr lang="ru-RU" sz="1050" dirty="0" smtClean="0">
              <a:latin typeface="+mn-lt"/>
            </a:endParaRPr>
          </a:p>
          <a:p>
            <a:pPr marL="92075" indent="-92075">
              <a:buFont typeface="Arial" pitchFamily="34" charset="0"/>
              <a:buChar char="•"/>
            </a:pPr>
            <a:r>
              <a:rPr lang="ru-RU" sz="1050" dirty="0" smtClean="0">
                <a:solidFill>
                  <a:schemeClr val="tx1">
                    <a:lumMod val="75000"/>
                    <a:lumOff val="25000"/>
                  </a:schemeClr>
                </a:solidFill>
                <a:latin typeface="+mn-lt"/>
              </a:rPr>
              <a:t>бой стекол</a:t>
            </a:r>
          </a:p>
          <a:p>
            <a:pPr marL="92075" indent="-92075">
              <a:buFont typeface="Arial" pitchFamily="34" charset="0"/>
              <a:buChar char="•"/>
            </a:pPr>
            <a:r>
              <a:rPr lang="ru-RU" sz="1050" dirty="0" smtClean="0">
                <a:solidFill>
                  <a:schemeClr val="tx1">
                    <a:lumMod val="75000"/>
                    <a:lumOff val="25000"/>
                  </a:schemeClr>
                </a:solidFill>
                <a:latin typeface="+mn-lt"/>
              </a:rPr>
              <a:t>убытки от перерывов в производстве</a:t>
            </a:r>
          </a:p>
          <a:p>
            <a:pPr marL="92075" indent="-92075">
              <a:buFont typeface="Arial" pitchFamily="34" charset="0"/>
              <a:buChar char="•"/>
            </a:pPr>
            <a:r>
              <a:rPr lang="ru-RU" sz="1050" dirty="0" smtClean="0">
                <a:solidFill>
                  <a:schemeClr val="tx1">
                    <a:lumMod val="75000"/>
                    <a:lumOff val="25000"/>
                  </a:schemeClr>
                </a:solidFill>
                <a:latin typeface="+mn-lt"/>
              </a:rPr>
              <a:t>электронные риски**</a:t>
            </a:r>
          </a:p>
          <a:p>
            <a:pPr marL="92075" indent="-92075">
              <a:buFont typeface="Arial" pitchFamily="34" charset="0"/>
              <a:buChar char="•"/>
            </a:pPr>
            <a:r>
              <a:rPr lang="ru-RU" sz="1050" dirty="0" smtClean="0">
                <a:solidFill>
                  <a:schemeClr val="tx1">
                    <a:lumMod val="75000"/>
                    <a:lumOff val="25000"/>
                  </a:schemeClr>
                </a:solidFill>
                <a:latin typeface="+mn-lt"/>
              </a:rPr>
              <a:t>гражданская ответственность перед третьими лицами</a:t>
            </a:r>
          </a:p>
          <a:p>
            <a:pPr marL="92075" indent="-92075">
              <a:buFont typeface="Arial" pitchFamily="34" charset="0"/>
              <a:buChar char="•"/>
            </a:pPr>
            <a:r>
              <a:rPr lang="ru-RU" sz="1050" dirty="0" smtClean="0">
                <a:solidFill>
                  <a:schemeClr val="tx1">
                    <a:lumMod val="75000"/>
                    <a:lumOff val="25000"/>
                  </a:schemeClr>
                </a:solidFill>
                <a:latin typeface="+mn-lt"/>
              </a:rPr>
              <a:t>порча товаров в морозильных камерах</a:t>
            </a:r>
          </a:p>
          <a:p>
            <a:endParaRPr lang="ru-RU" sz="400" dirty="0">
              <a:latin typeface="+mn-lt"/>
            </a:endParaRPr>
          </a:p>
        </p:txBody>
      </p:sp>
      <p:sp>
        <p:nvSpPr>
          <p:cNvPr id="35" name="TextBox 34"/>
          <p:cNvSpPr txBox="1"/>
          <p:nvPr/>
        </p:nvSpPr>
        <p:spPr>
          <a:xfrm>
            <a:off x="3131840" y="2276873"/>
            <a:ext cx="2815081" cy="1592744"/>
          </a:xfrm>
          <a:prstGeom prst="rect">
            <a:avLst/>
          </a:prstGeom>
          <a:noFill/>
        </p:spPr>
        <p:txBody>
          <a:bodyPr wrap="square" rtlCol="0">
            <a:spAutoFit/>
          </a:bodyPr>
          <a:lstStyle/>
          <a:p>
            <a:pPr lvl="0"/>
            <a:r>
              <a:rPr lang="ru-RU" sz="1050" b="1" dirty="0" smtClean="0">
                <a:solidFill>
                  <a:srgbClr val="113388"/>
                </a:solidFill>
                <a:latin typeface="+mn-lt"/>
              </a:rPr>
              <a:t>От каких рисков можно застраховать:</a:t>
            </a:r>
          </a:p>
          <a:p>
            <a:pPr marL="92075" lvl="0" indent="-92075">
              <a:buFont typeface="Arial" pitchFamily="34" charset="0"/>
              <a:buChar char="•"/>
            </a:pPr>
            <a:r>
              <a:rPr lang="ru-RU" sz="1050" dirty="0" smtClean="0">
                <a:solidFill>
                  <a:schemeClr val="tx1">
                    <a:lumMod val="75000"/>
                    <a:lumOff val="25000"/>
                  </a:schemeClr>
                </a:solidFill>
                <a:latin typeface="+mn-lt"/>
              </a:rPr>
              <a:t>пожар, взрыв, удар молнии, падение летательных аппаратов</a:t>
            </a:r>
          </a:p>
          <a:p>
            <a:pPr marL="92075" lvl="0" indent="-92075">
              <a:buFont typeface="Arial" pitchFamily="34" charset="0"/>
              <a:buChar char="•"/>
            </a:pPr>
            <a:r>
              <a:rPr lang="ru-RU" sz="1050" dirty="0" smtClean="0">
                <a:solidFill>
                  <a:schemeClr val="tx1">
                    <a:lumMod val="75000"/>
                    <a:lumOff val="25000"/>
                  </a:schemeClr>
                </a:solidFill>
                <a:latin typeface="+mn-lt"/>
              </a:rPr>
              <a:t> буря, град</a:t>
            </a:r>
          </a:p>
          <a:p>
            <a:pPr marL="92075" lvl="0" indent="-92075">
              <a:buFont typeface="Arial" pitchFamily="34" charset="0"/>
              <a:buChar char="•"/>
            </a:pPr>
            <a:r>
              <a:rPr lang="ru-RU" sz="1050" dirty="0" smtClean="0">
                <a:solidFill>
                  <a:schemeClr val="tx1">
                    <a:lumMod val="75000"/>
                    <a:lumOff val="25000"/>
                  </a:schemeClr>
                </a:solidFill>
                <a:latin typeface="+mn-lt"/>
              </a:rPr>
              <a:t> стихийные бедствия</a:t>
            </a:r>
          </a:p>
          <a:p>
            <a:pPr marL="92075" lvl="0" indent="-92075">
              <a:buFont typeface="Arial" pitchFamily="34" charset="0"/>
              <a:buChar char="•"/>
            </a:pPr>
            <a:r>
              <a:rPr lang="ru-RU" sz="1050" dirty="0" smtClean="0">
                <a:solidFill>
                  <a:schemeClr val="tx1">
                    <a:lumMod val="75000"/>
                    <a:lumOff val="25000"/>
                  </a:schemeClr>
                </a:solidFill>
                <a:latin typeface="+mn-lt"/>
              </a:rPr>
              <a:t> залив</a:t>
            </a:r>
          </a:p>
          <a:p>
            <a:pPr marL="92075" lvl="0" indent="-92075">
              <a:buFont typeface="Arial" pitchFamily="34" charset="0"/>
              <a:buChar char="•"/>
            </a:pPr>
            <a:r>
              <a:rPr lang="ru-RU" sz="1050" dirty="0" smtClean="0">
                <a:solidFill>
                  <a:schemeClr val="tx1">
                    <a:lumMod val="75000"/>
                    <a:lumOff val="25000"/>
                  </a:schemeClr>
                </a:solidFill>
                <a:latin typeface="+mn-lt"/>
              </a:rPr>
              <a:t> кража со взломом, грабеж, разбой </a:t>
            </a:r>
          </a:p>
          <a:p>
            <a:pPr marL="92075" lvl="0" indent="-92075">
              <a:buFont typeface="Arial" pitchFamily="34" charset="0"/>
              <a:buChar char="•"/>
            </a:pPr>
            <a:r>
              <a:rPr lang="ru-RU" sz="1050" dirty="0" smtClean="0">
                <a:solidFill>
                  <a:schemeClr val="tx1">
                    <a:lumMod val="75000"/>
                    <a:lumOff val="25000"/>
                  </a:schemeClr>
                </a:solidFill>
                <a:latin typeface="+mn-lt"/>
              </a:rPr>
              <a:t> преднамеренные действия третьих лиц </a:t>
            </a:r>
          </a:p>
          <a:p>
            <a:pPr marL="92075" lvl="0" indent="-92075">
              <a:buFont typeface="Arial" pitchFamily="34" charset="0"/>
              <a:buChar char="•"/>
            </a:pPr>
            <a:r>
              <a:rPr lang="ru-RU" sz="1050" dirty="0" smtClean="0">
                <a:solidFill>
                  <a:schemeClr val="tx1">
                    <a:lumMod val="75000"/>
                    <a:lumOff val="25000"/>
                  </a:schemeClr>
                </a:solidFill>
                <a:latin typeface="+mn-lt"/>
              </a:rPr>
              <a:t> терроризм (лимит 30 млн.руб.)</a:t>
            </a:r>
          </a:p>
          <a:p>
            <a:endParaRPr lang="ru-RU" sz="400" dirty="0">
              <a:latin typeface="+mn-lt"/>
            </a:endParaRPr>
          </a:p>
        </p:txBody>
      </p:sp>
      <p:sp>
        <p:nvSpPr>
          <p:cNvPr id="36" name="Прямоугольник с одним вырезанным углом 35"/>
          <p:cNvSpPr/>
          <p:nvPr/>
        </p:nvSpPr>
        <p:spPr>
          <a:xfrm flipV="1">
            <a:off x="251520" y="3861048"/>
            <a:ext cx="8712968" cy="828000"/>
          </a:xfrm>
          <a:prstGeom prst="snip1Rect">
            <a:avLst>
              <a:gd name="adj" fmla="val 29061"/>
            </a:avLst>
          </a:prstGeom>
          <a:solidFill>
            <a:schemeClr val="bg1"/>
          </a:solidFill>
          <a:ln w="9525">
            <a:solidFill>
              <a:srgbClr val="1133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dirty="0"/>
          </a:p>
        </p:txBody>
      </p:sp>
      <p:sp>
        <p:nvSpPr>
          <p:cNvPr id="39" name="TextBox 38"/>
          <p:cNvSpPr txBox="1"/>
          <p:nvPr/>
        </p:nvSpPr>
        <p:spPr>
          <a:xfrm>
            <a:off x="719572" y="3880216"/>
            <a:ext cx="5115332" cy="738664"/>
          </a:xfrm>
          <a:prstGeom prst="rect">
            <a:avLst/>
          </a:prstGeom>
          <a:noFill/>
        </p:spPr>
        <p:txBody>
          <a:bodyPr wrap="square" rtlCol="0">
            <a:spAutoFit/>
          </a:bodyPr>
          <a:lstStyle/>
          <a:p>
            <a:r>
              <a:rPr lang="ru-RU" sz="1050" b="1" dirty="0" smtClean="0">
                <a:solidFill>
                  <a:srgbClr val="113388"/>
                </a:solidFill>
                <a:latin typeface="+mn-lt"/>
              </a:rPr>
              <a:t>Страховые суммы:</a:t>
            </a:r>
          </a:p>
          <a:p>
            <a:pPr>
              <a:spcAft>
                <a:spcPts val="0"/>
              </a:spcAft>
              <a:buClr>
                <a:schemeClr val="tx1">
                  <a:lumMod val="75000"/>
                  <a:lumOff val="25000"/>
                </a:schemeClr>
              </a:buClr>
              <a:buFont typeface="Arial" pitchFamily="34" charset="0"/>
              <a:buChar char="•"/>
            </a:pPr>
            <a:r>
              <a:rPr lang="ru-RU" sz="1050" dirty="0" smtClean="0">
                <a:solidFill>
                  <a:schemeClr val="tx1"/>
                </a:solidFill>
                <a:latin typeface="+mn-lt"/>
              </a:rPr>
              <a:t>  </a:t>
            </a:r>
            <a:r>
              <a:rPr lang="ru-RU" sz="1050" dirty="0" smtClean="0">
                <a:solidFill>
                  <a:schemeClr val="tx1">
                    <a:lumMod val="75000"/>
                    <a:lumOff val="25000"/>
                  </a:schemeClr>
                </a:solidFill>
                <a:latin typeface="+mn-lt"/>
              </a:rPr>
              <a:t>з</a:t>
            </a:r>
            <a:r>
              <a:rPr lang="ru-RU" sz="1050" dirty="0" smtClean="0">
                <a:solidFill>
                  <a:schemeClr val="tx1">
                    <a:lumMod val="75000"/>
                    <a:lumOff val="25000"/>
                  </a:schemeClr>
                </a:solidFill>
                <a:latin typeface="Arial"/>
                <a:ea typeface="Calibri"/>
                <a:cs typeface="Times New Roman"/>
              </a:rPr>
              <a:t>дания/помещения -  </a:t>
            </a:r>
            <a:r>
              <a:rPr lang="ru-RU" sz="1050" dirty="0" smtClean="0">
                <a:solidFill>
                  <a:srgbClr val="113388"/>
                </a:solidFill>
                <a:latin typeface="Arial"/>
                <a:ea typeface="Calibri"/>
                <a:cs typeface="Times New Roman"/>
              </a:rPr>
              <a:t>до 150 млн.рублей</a:t>
            </a:r>
          </a:p>
          <a:p>
            <a:pPr>
              <a:spcAft>
                <a:spcPts val="0"/>
              </a:spcAft>
              <a:buClr>
                <a:schemeClr val="tx1">
                  <a:lumMod val="75000"/>
                  <a:lumOff val="25000"/>
                </a:schemeClr>
              </a:buClr>
              <a:buFont typeface="Arial" pitchFamily="34" charset="0"/>
              <a:buChar char="•"/>
            </a:pPr>
            <a:r>
              <a:rPr lang="ru-RU" sz="1050" dirty="0" smtClean="0">
                <a:latin typeface="Arial"/>
                <a:ea typeface="Calibri"/>
                <a:cs typeface="Times New Roman"/>
              </a:rPr>
              <a:t>  </a:t>
            </a:r>
            <a:r>
              <a:rPr lang="ru-RU" sz="1050" dirty="0" smtClean="0">
                <a:solidFill>
                  <a:schemeClr val="tx1">
                    <a:lumMod val="75000"/>
                    <a:lumOff val="25000"/>
                  </a:schemeClr>
                </a:solidFill>
                <a:latin typeface="Arial"/>
                <a:ea typeface="Calibri"/>
                <a:cs typeface="Times New Roman"/>
              </a:rPr>
              <a:t>оборудование (мебель, компьютеры, оргтехника  и пр.) -  </a:t>
            </a:r>
            <a:r>
              <a:rPr lang="ru-RU" sz="1050" dirty="0" smtClean="0">
                <a:solidFill>
                  <a:srgbClr val="113388"/>
                </a:solidFill>
                <a:latin typeface="Arial"/>
                <a:ea typeface="Calibri"/>
                <a:cs typeface="Times New Roman"/>
              </a:rPr>
              <a:t>до 30 млн.рублей</a:t>
            </a:r>
          </a:p>
          <a:p>
            <a:pPr>
              <a:spcAft>
                <a:spcPts val="0"/>
              </a:spcAft>
              <a:buClr>
                <a:schemeClr val="tx1">
                  <a:lumMod val="75000"/>
                  <a:lumOff val="25000"/>
                </a:schemeClr>
              </a:buClr>
              <a:buFont typeface="Arial" pitchFamily="34" charset="0"/>
              <a:buChar char="•"/>
            </a:pPr>
            <a:r>
              <a:rPr lang="ru-RU" sz="1050" dirty="0" smtClean="0">
                <a:solidFill>
                  <a:schemeClr val="tx1">
                    <a:lumMod val="75000"/>
                    <a:lumOff val="25000"/>
                  </a:schemeClr>
                </a:solidFill>
                <a:latin typeface="Arial"/>
                <a:ea typeface="Calibri"/>
                <a:cs typeface="Times New Roman"/>
              </a:rPr>
              <a:t>  внутренняя отделка -  </a:t>
            </a:r>
            <a:r>
              <a:rPr lang="ru-RU" sz="1050" dirty="0" smtClean="0">
                <a:solidFill>
                  <a:srgbClr val="113388"/>
                </a:solidFill>
                <a:latin typeface="Arial"/>
                <a:ea typeface="Calibri"/>
                <a:cs typeface="Times New Roman"/>
              </a:rPr>
              <a:t>до 30 млн.рублей</a:t>
            </a:r>
            <a:endParaRPr lang="ru-RU" sz="1050" dirty="0" smtClean="0">
              <a:solidFill>
                <a:srgbClr val="113388"/>
              </a:solidFill>
              <a:latin typeface="Calibri"/>
              <a:ea typeface="Calibri"/>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41324" y="1196751"/>
            <a:ext cx="4454712" cy="4221669"/>
          </a:xfrm>
          <a:prstGeom prst="rect">
            <a:avLst/>
          </a:prstGeom>
          <a:solidFill>
            <a:srgbClr val="DAEDEF">
              <a:alpha val="65098"/>
            </a:srgbClr>
          </a:solidFill>
        </p:spPr>
        <p:txBody>
          <a:bodyPr wrap="square">
            <a:spAutoFit/>
          </a:bodyPr>
          <a:lstStyle/>
          <a:p>
            <a:pPr marL="90488" indent="-90488">
              <a:spcBef>
                <a:spcPts val="200"/>
              </a:spcBef>
            </a:pPr>
            <a:r>
              <a:rPr lang="ru-RU" sz="1200" b="1" dirty="0" smtClean="0">
                <a:solidFill>
                  <a:srgbClr val="003781"/>
                </a:solidFill>
                <a:latin typeface="Arial" pitchFamily="34" charset="0"/>
                <a:cs typeface="Arial" pitchFamily="34" charset="0"/>
              </a:rPr>
              <a:t>Преимущества продукта для клиента</a:t>
            </a:r>
          </a:p>
          <a:p>
            <a:pPr marL="176213" indent="-176213">
              <a:spcBef>
                <a:spcPts val="200"/>
              </a:spcBef>
              <a:buFont typeface="Wingdings" pitchFamily="2" charset="2"/>
              <a:buChar char="ü"/>
            </a:pPr>
            <a:r>
              <a:rPr lang="ru-RU" sz="1200" b="1" dirty="0" smtClean="0">
                <a:solidFill>
                  <a:schemeClr val="tx1">
                    <a:lumMod val="75000"/>
                    <a:lumOff val="25000"/>
                  </a:schemeClr>
                </a:solidFill>
                <a:latin typeface="Arial" pitchFamily="34" charset="0"/>
                <a:cs typeface="Arial" pitchFamily="34" charset="0"/>
              </a:rPr>
              <a:t>простое готовое решение </a:t>
            </a:r>
            <a:r>
              <a:rPr lang="ru-RU" sz="1200" dirty="0" smtClean="0">
                <a:solidFill>
                  <a:schemeClr val="tx1">
                    <a:lumMod val="75000"/>
                    <a:lumOff val="25000"/>
                  </a:schemeClr>
                </a:solidFill>
                <a:latin typeface="Arial" pitchFamily="34" charset="0"/>
                <a:cs typeface="Arial" pitchFamily="34" charset="0"/>
              </a:rPr>
              <a:t>для малого и среднего бизнеса</a:t>
            </a:r>
          </a:p>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продукт разработан с учетом специфики деятельности клиента</a:t>
            </a:r>
          </a:p>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возможность широкого комплексного покрытия в одном договоре страхования:</a:t>
            </a:r>
          </a:p>
          <a:p>
            <a:pPr marL="542925" indent="-180975">
              <a:spcBef>
                <a:spcPts val="200"/>
              </a:spcBef>
            </a:pPr>
            <a:r>
              <a:rPr lang="ru-RU" sz="1200" dirty="0" smtClean="0">
                <a:solidFill>
                  <a:schemeClr val="tx1">
                    <a:lumMod val="75000"/>
                    <a:lumOff val="25000"/>
                  </a:schemeClr>
                </a:solidFill>
                <a:latin typeface="Arial" pitchFamily="34" charset="0"/>
                <a:cs typeface="Arial" pitchFamily="34" charset="0"/>
              </a:rPr>
              <a:t>     - страхования имущества </a:t>
            </a:r>
          </a:p>
          <a:p>
            <a:pPr marL="542925" indent="-180975">
              <a:spcBef>
                <a:spcPts val="200"/>
              </a:spcBef>
            </a:pPr>
            <a:r>
              <a:rPr lang="ru-RU" sz="1200" dirty="0" smtClean="0">
                <a:solidFill>
                  <a:schemeClr val="tx1">
                    <a:lumMod val="75000"/>
                    <a:lumOff val="25000"/>
                  </a:schemeClr>
                </a:solidFill>
                <a:latin typeface="Arial" pitchFamily="34" charset="0"/>
                <a:cs typeface="Arial" pitchFamily="34" charset="0"/>
              </a:rPr>
              <a:t>     - гражданской ответственности </a:t>
            </a:r>
          </a:p>
          <a:p>
            <a:pPr marL="542925" indent="-180975">
              <a:spcBef>
                <a:spcPts val="200"/>
              </a:spcBef>
            </a:pPr>
            <a:r>
              <a:rPr lang="ru-RU" sz="1200" dirty="0" smtClean="0">
                <a:solidFill>
                  <a:schemeClr val="tx1">
                    <a:lumMod val="75000"/>
                    <a:lumOff val="25000"/>
                  </a:schemeClr>
                </a:solidFill>
                <a:latin typeface="Arial" pitchFamily="34" charset="0"/>
                <a:cs typeface="Arial" pitchFamily="34" charset="0"/>
              </a:rPr>
              <a:t>     - убытков от перерыва в производстве</a:t>
            </a:r>
          </a:p>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ускоренное урегулирование за 10 рабочих дней для убытков до 500 000 рублей</a:t>
            </a:r>
          </a:p>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простая процедура оформления полиса - расчет стоимости и оформление полиса за 5 минут без заявлений и осмотра</a:t>
            </a:r>
          </a:p>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рассрочка премии до 4 платежей в год без увеличения стоимости полиса</a:t>
            </a:r>
          </a:p>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при наличии дополнительных мер защиты и/или франшизы по договору – экономия до 25% от стоимости полиса</a:t>
            </a:r>
          </a:p>
          <a:p>
            <a:pPr marL="90488" indent="-90488">
              <a:spcBef>
                <a:spcPts val="200"/>
              </a:spcBef>
              <a:buFont typeface="Wingdings" pitchFamily="2" charset="2"/>
              <a:buChar char="ü"/>
            </a:pPr>
            <a:endParaRPr lang="ru-RU" sz="1000" dirty="0" smtClean="0">
              <a:solidFill>
                <a:schemeClr val="tx1">
                  <a:lumMod val="75000"/>
                  <a:lumOff val="25000"/>
                </a:schemeClr>
              </a:solidFill>
              <a:latin typeface="Arial" pitchFamily="34" charset="0"/>
              <a:cs typeface="Arial" pitchFamily="34" charset="0"/>
            </a:endParaRPr>
          </a:p>
        </p:txBody>
      </p:sp>
      <p:sp>
        <p:nvSpPr>
          <p:cNvPr id="7" name="Прямоугольник 6"/>
          <p:cNvSpPr/>
          <p:nvPr/>
        </p:nvSpPr>
        <p:spPr>
          <a:xfrm>
            <a:off x="5184068" y="1211457"/>
            <a:ext cx="3744416" cy="4716000"/>
          </a:xfrm>
          <a:prstGeom prst="rect">
            <a:avLst/>
          </a:prstGeom>
          <a:solidFill>
            <a:srgbClr val="DAEDEF">
              <a:alpha val="65098"/>
            </a:srgbClr>
          </a:solidFill>
        </p:spPr>
        <p:txBody>
          <a:bodyPr wrap="square">
            <a:spAutoFit/>
          </a:bodyPr>
          <a:lstStyle/>
          <a:p>
            <a:pPr>
              <a:spcBef>
                <a:spcPts val="200"/>
              </a:spcBef>
            </a:pPr>
            <a:r>
              <a:rPr lang="ru-RU" sz="1200" b="1" dirty="0" smtClean="0">
                <a:solidFill>
                  <a:srgbClr val="003781"/>
                </a:solidFill>
                <a:latin typeface="Arial" pitchFamily="34" charset="0"/>
                <a:cs typeface="Arial" pitchFamily="34" charset="0"/>
              </a:rPr>
              <a:t>Примеры расчета стоимости полиса по продукту </a:t>
            </a:r>
            <a:r>
              <a:rPr lang="en-US" sz="1200" b="1" dirty="0" smtClean="0">
                <a:solidFill>
                  <a:srgbClr val="003781"/>
                </a:solidFill>
                <a:latin typeface="Arial" pitchFamily="34" charset="0"/>
                <a:cs typeface="Arial" pitchFamily="34" charset="0"/>
              </a:rPr>
              <a:t>Allianz-</a:t>
            </a:r>
            <a:r>
              <a:rPr lang="ru-RU" sz="1200" b="1" dirty="0" smtClean="0">
                <a:solidFill>
                  <a:srgbClr val="003781"/>
                </a:solidFill>
                <a:latin typeface="Arial" pitchFamily="34" charset="0"/>
                <a:cs typeface="Arial" pitchFamily="34" charset="0"/>
              </a:rPr>
              <a:t>Офис:</a:t>
            </a:r>
          </a:p>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Офис 50 кв.м</a:t>
            </a:r>
          </a:p>
          <a:p>
            <a:pPr marL="176213" indent="-176213">
              <a:spcBef>
                <a:spcPts val="200"/>
              </a:spcBef>
            </a:pPr>
            <a:endParaRPr lang="ru-RU" sz="1100" dirty="0" smtClean="0">
              <a:solidFill>
                <a:schemeClr val="tx1">
                  <a:lumMod val="75000"/>
                  <a:lumOff val="25000"/>
                </a:schemeClr>
              </a:solidFill>
              <a:latin typeface="Arial" pitchFamily="34" charset="0"/>
              <a:cs typeface="Arial" pitchFamily="34" charset="0"/>
            </a:endParaRPr>
          </a:p>
          <a:p>
            <a:pPr marL="90488" indent="-90488">
              <a:spcBef>
                <a:spcPts val="200"/>
              </a:spcBef>
              <a:buFont typeface="Wingdings" pitchFamily="2" charset="2"/>
              <a:buChar char="ü"/>
            </a:pPr>
            <a:endParaRPr lang="ru-RU" sz="1000" dirty="0" smtClean="0">
              <a:solidFill>
                <a:schemeClr val="tx1">
                  <a:lumMod val="75000"/>
                  <a:lumOff val="25000"/>
                </a:schemeClr>
              </a:solidFill>
              <a:latin typeface="Arial" pitchFamily="34" charset="0"/>
              <a:cs typeface="Arial" pitchFamily="34" charset="0"/>
            </a:endParaRPr>
          </a:p>
          <a:p>
            <a:pPr marL="90488" indent="-90488">
              <a:spcBef>
                <a:spcPts val="200"/>
              </a:spcBef>
              <a:buFont typeface="Wingdings" pitchFamily="2" charset="2"/>
              <a:buChar char="ü"/>
            </a:pPr>
            <a:endParaRPr lang="ru-RU" sz="1000" dirty="0" smtClean="0">
              <a:solidFill>
                <a:schemeClr val="tx1">
                  <a:lumMod val="75000"/>
                  <a:lumOff val="25000"/>
                </a:schemeClr>
              </a:solidFill>
              <a:latin typeface="Arial" pitchFamily="34" charset="0"/>
              <a:cs typeface="Arial" pitchFamily="34" charset="0"/>
            </a:endParaRPr>
          </a:p>
          <a:p>
            <a:pPr marL="90488" indent="-90488">
              <a:spcBef>
                <a:spcPts val="200"/>
              </a:spcBef>
            </a:pPr>
            <a:endParaRPr lang="ru-RU" sz="1000" dirty="0" smtClean="0">
              <a:solidFill>
                <a:schemeClr val="tx1">
                  <a:lumMod val="75000"/>
                  <a:lumOff val="25000"/>
                </a:schemeClr>
              </a:solidFill>
              <a:latin typeface="Arial" pitchFamily="34" charset="0"/>
              <a:cs typeface="Arial" pitchFamily="34" charset="0"/>
            </a:endParaRPr>
          </a:p>
        </p:txBody>
      </p:sp>
      <p:graphicFrame>
        <p:nvGraphicFramePr>
          <p:cNvPr id="8" name="Таблица 7"/>
          <p:cNvGraphicFramePr>
            <a:graphicFrameLocks noGrp="1"/>
          </p:cNvGraphicFramePr>
          <p:nvPr/>
        </p:nvGraphicFramePr>
        <p:xfrm>
          <a:off x="5184068" y="1916832"/>
          <a:ext cx="3372036" cy="1703220"/>
        </p:xfrm>
        <a:graphic>
          <a:graphicData uri="http://schemas.openxmlformats.org/drawingml/2006/table">
            <a:tbl>
              <a:tblPr firstRow="1" lastRow="1" bandRow="1">
                <a:solidFill>
                  <a:schemeClr val="bg1"/>
                </a:solidFill>
                <a:tableStyleId>{21E4AEA4-8DFA-4A89-87EB-49C32662AFE0}</a:tableStyleId>
              </a:tblPr>
              <a:tblGrid>
                <a:gridCol w="1332148"/>
                <a:gridCol w="1044116"/>
                <a:gridCol w="995772"/>
              </a:tblGrid>
              <a:tr h="390639">
                <a:tc>
                  <a:txBody>
                    <a:bodyPr/>
                    <a:lstStyle/>
                    <a:p>
                      <a:r>
                        <a:rPr lang="ru-RU" sz="1050" dirty="0" smtClean="0">
                          <a:solidFill>
                            <a:srgbClr val="003781"/>
                          </a:solidFill>
                        </a:rPr>
                        <a:t>Объект</a:t>
                      </a:r>
                      <a:r>
                        <a:rPr lang="ru-RU" sz="1050" baseline="0" dirty="0" smtClean="0">
                          <a:solidFill>
                            <a:srgbClr val="003781"/>
                          </a:solidFill>
                        </a:rPr>
                        <a:t> страхования</a:t>
                      </a:r>
                      <a:endParaRPr lang="ru-RU" sz="1050" dirty="0">
                        <a:solidFill>
                          <a:srgbClr val="003781"/>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r>
                        <a:rPr lang="ru-RU" sz="1050" b="1" kern="1200" dirty="0" smtClean="0">
                          <a:solidFill>
                            <a:srgbClr val="003781"/>
                          </a:solidFill>
                          <a:latin typeface="+mn-lt"/>
                          <a:ea typeface="+mn-ea"/>
                          <a:cs typeface="+mn-cs"/>
                        </a:rPr>
                        <a:t>Страховая сумма</a:t>
                      </a: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srgbClr val="003781"/>
                          </a:solidFill>
                          <a:effectLst/>
                          <a:uLnTx/>
                          <a:uFillTx/>
                          <a:latin typeface="+mn-lt"/>
                          <a:ea typeface="+mn-ea"/>
                          <a:cs typeface="+mn-cs"/>
                        </a:rPr>
                        <a:t>Страховая премия*</a:t>
                      </a: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r>
              <a:tr h="324000">
                <a:tc>
                  <a:txBody>
                    <a:bodyPr/>
                    <a:lstStyle/>
                    <a:p>
                      <a:r>
                        <a:rPr lang="ru-RU" sz="1050" dirty="0" smtClean="0">
                          <a:solidFill>
                            <a:schemeClr val="tx1">
                              <a:lumMod val="75000"/>
                              <a:lumOff val="25000"/>
                            </a:schemeClr>
                          </a:solidFill>
                        </a:rPr>
                        <a:t>Недвижимость,</a:t>
                      </a:r>
                      <a:r>
                        <a:rPr lang="ru-RU" sz="1050" baseline="0" dirty="0" smtClean="0">
                          <a:solidFill>
                            <a:schemeClr val="tx1">
                              <a:lumMod val="75000"/>
                              <a:lumOff val="25000"/>
                            </a:schemeClr>
                          </a:solidFill>
                        </a:rPr>
                        <a:t> включая отделку</a:t>
                      </a:r>
                      <a:endParaRPr lang="ru-RU" sz="1050" dirty="0">
                        <a:solidFill>
                          <a:schemeClr val="tx1">
                            <a:lumMod val="75000"/>
                            <a:lumOff val="25000"/>
                          </a:schemeClr>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r>
                        <a:rPr lang="ru-RU" sz="1050" b="0" kern="1200" dirty="0" smtClean="0">
                          <a:solidFill>
                            <a:schemeClr val="tx1">
                              <a:lumMod val="75000"/>
                              <a:lumOff val="25000"/>
                            </a:schemeClr>
                          </a:solidFill>
                          <a:latin typeface="+mn-lt"/>
                          <a:ea typeface="+mn-ea"/>
                          <a:cs typeface="+mn-cs"/>
                        </a:rPr>
                        <a:t>4,</a:t>
                      </a:r>
                      <a:r>
                        <a:rPr lang="ru-RU" sz="1050" b="0" kern="1200" baseline="0" dirty="0" smtClean="0">
                          <a:solidFill>
                            <a:schemeClr val="tx1">
                              <a:lumMod val="75000"/>
                              <a:lumOff val="25000"/>
                            </a:schemeClr>
                          </a:solidFill>
                          <a:latin typeface="+mn-lt"/>
                          <a:ea typeface="+mn-ea"/>
                          <a:cs typeface="+mn-cs"/>
                        </a:rPr>
                        <a:t>5 млн.руб.</a:t>
                      </a:r>
                      <a:endParaRPr lang="ru-RU" sz="1050" b="0" kern="1200" dirty="0" smtClean="0">
                        <a:solidFill>
                          <a:schemeClr val="tx1">
                            <a:lumMod val="75000"/>
                            <a:lumOff val="25000"/>
                          </a:schemeClr>
                        </a:solidFill>
                        <a:latin typeface="+mn-lt"/>
                        <a:ea typeface="+mn-ea"/>
                        <a:cs typeface="+mn-cs"/>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r>
                        <a:rPr lang="ru-RU" sz="1050" dirty="0" smtClean="0">
                          <a:solidFill>
                            <a:schemeClr val="tx1">
                              <a:lumMod val="75000"/>
                              <a:lumOff val="25000"/>
                            </a:schemeClr>
                          </a:solidFill>
                        </a:rPr>
                        <a:t>1 282,5руб.</a:t>
                      </a:r>
                      <a:endParaRPr lang="ru-RU" sz="1050" dirty="0">
                        <a:solidFill>
                          <a:schemeClr val="tx1">
                            <a:lumMod val="75000"/>
                            <a:lumOff val="25000"/>
                          </a:schemeClr>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r>
              <a:tr h="407380">
                <a:tc>
                  <a:txBody>
                    <a:bodyPr/>
                    <a:lstStyle/>
                    <a:p>
                      <a:r>
                        <a:rPr lang="ru-RU" sz="1050" dirty="0" smtClean="0">
                          <a:solidFill>
                            <a:schemeClr val="tx1">
                              <a:lumMod val="75000"/>
                              <a:lumOff val="25000"/>
                            </a:schemeClr>
                          </a:solidFill>
                        </a:rPr>
                        <a:t>Содержимое офиса</a:t>
                      </a:r>
                      <a:endParaRPr lang="ru-RU" sz="1050" dirty="0">
                        <a:solidFill>
                          <a:schemeClr val="tx1">
                            <a:lumMod val="75000"/>
                            <a:lumOff val="25000"/>
                          </a:schemeClr>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r>
                        <a:rPr lang="ru-RU" sz="1050" b="0" kern="1200" dirty="0" smtClean="0">
                          <a:solidFill>
                            <a:schemeClr val="tx1">
                              <a:lumMod val="75000"/>
                              <a:lumOff val="25000"/>
                            </a:schemeClr>
                          </a:solidFill>
                          <a:latin typeface="+mn-lt"/>
                          <a:ea typeface="+mn-ea"/>
                          <a:cs typeface="+mn-cs"/>
                        </a:rPr>
                        <a:t>1,25 млн. руб.</a:t>
                      </a: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712,5 руб.</a:t>
                      </a:r>
                    </a:p>
                    <a:p>
                      <a:endParaRPr lang="ru-RU" sz="2000" dirty="0">
                        <a:solidFill>
                          <a:schemeClr val="tx1">
                            <a:lumMod val="75000"/>
                            <a:lumOff val="25000"/>
                          </a:schemeClr>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r>
              <a:tr h="324000">
                <a:tc>
                  <a:txBody>
                    <a:bodyPr/>
                    <a:lstStyle/>
                    <a:p>
                      <a:r>
                        <a:rPr lang="ru-RU" sz="1050" dirty="0" smtClean="0">
                          <a:solidFill>
                            <a:srgbClr val="003781"/>
                          </a:solidFill>
                        </a:rPr>
                        <a:t>Итого:</a:t>
                      </a:r>
                      <a:endParaRPr lang="ru-RU" sz="1050" dirty="0">
                        <a:solidFill>
                          <a:srgbClr val="003781"/>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endParaRPr lang="ru-RU" sz="1000" b="0" kern="1200" dirty="0" smtClean="0">
                        <a:solidFill>
                          <a:srgbClr val="003781"/>
                        </a:solidFill>
                        <a:latin typeface="+mn-lt"/>
                        <a:ea typeface="+mn-ea"/>
                        <a:cs typeface="+mn-cs"/>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r>
                        <a:rPr lang="ru-RU" sz="1050" dirty="0" smtClean="0">
                          <a:solidFill>
                            <a:schemeClr val="bg1"/>
                          </a:solidFill>
                        </a:rPr>
                        <a:t>1 995</a:t>
                      </a:r>
                      <a:r>
                        <a:rPr lang="ru-RU" sz="1050" baseline="0" dirty="0" smtClean="0">
                          <a:solidFill>
                            <a:schemeClr val="bg1"/>
                          </a:solidFill>
                        </a:rPr>
                        <a:t> </a:t>
                      </a:r>
                      <a:r>
                        <a:rPr lang="ru-RU" sz="1050" dirty="0" smtClean="0">
                          <a:solidFill>
                            <a:schemeClr val="bg1"/>
                          </a:solidFill>
                        </a:rPr>
                        <a:t>руб.</a:t>
                      </a:r>
                      <a:endParaRPr lang="ru-RU" sz="1050" dirty="0">
                        <a:solidFill>
                          <a:schemeClr val="bg1"/>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solidFill>
                      <a:srgbClr val="003781"/>
                    </a:solidFill>
                  </a:tcPr>
                </a:tc>
              </a:tr>
            </a:tbl>
          </a:graphicData>
        </a:graphic>
      </p:graphicFrame>
      <p:sp>
        <p:nvSpPr>
          <p:cNvPr id="9" name="TextBox 8"/>
          <p:cNvSpPr txBox="1"/>
          <p:nvPr/>
        </p:nvSpPr>
        <p:spPr>
          <a:xfrm>
            <a:off x="287524" y="6450055"/>
            <a:ext cx="6218908" cy="261610"/>
          </a:xfrm>
          <a:prstGeom prst="rect">
            <a:avLst/>
          </a:prstGeom>
          <a:noFill/>
        </p:spPr>
        <p:txBody>
          <a:bodyPr wrap="square" rtlCol="0">
            <a:spAutoFit/>
          </a:bodyPr>
          <a:lstStyle/>
          <a:p>
            <a:r>
              <a:rPr lang="ru-RU" sz="1050" dirty="0" smtClean="0">
                <a:solidFill>
                  <a:schemeClr val="tx1">
                    <a:lumMod val="75000"/>
                    <a:lumOff val="25000"/>
                  </a:schemeClr>
                </a:solidFill>
                <a:latin typeface="Arial" pitchFamily="34" charset="0"/>
                <a:cs typeface="Arial" pitchFamily="34" charset="0"/>
              </a:rPr>
              <a:t>*Приведены страховые премии с учетом скидки </a:t>
            </a:r>
            <a:r>
              <a:rPr lang="ru-RU" sz="1050" dirty="0" smtClean="0">
                <a:solidFill>
                  <a:schemeClr val="tx1">
                    <a:lumMod val="75000"/>
                    <a:lumOff val="25000"/>
                  </a:schemeClr>
                </a:solidFill>
                <a:cs typeface="Arial" pitchFamily="34" charset="0"/>
              </a:rPr>
              <a:t>5</a:t>
            </a:r>
            <a:r>
              <a:rPr lang="ru-RU" sz="1050" dirty="0" smtClean="0">
                <a:solidFill>
                  <a:schemeClr val="tx1">
                    <a:lumMod val="75000"/>
                    <a:lumOff val="25000"/>
                  </a:schemeClr>
                </a:solidFill>
                <a:latin typeface="Arial" pitchFamily="34" charset="0"/>
                <a:cs typeface="Arial" pitchFamily="34" charset="0"/>
              </a:rPr>
              <a:t>% для членов «Опора России»</a:t>
            </a:r>
            <a:endParaRPr lang="ru-RU" sz="1050" dirty="0">
              <a:solidFill>
                <a:schemeClr val="tx1">
                  <a:lumMod val="75000"/>
                  <a:lumOff val="25000"/>
                </a:schemeClr>
              </a:solidFill>
              <a:latin typeface="Arial" pitchFamily="34" charset="0"/>
              <a:cs typeface="Arial" pitchFamily="34" charset="0"/>
            </a:endParaRPr>
          </a:p>
        </p:txBody>
      </p:sp>
      <p:sp>
        <p:nvSpPr>
          <p:cNvPr id="13" name="Прямоугольник 12"/>
          <p:cNvSpPr/>
          <p:nvPr/>
        </p:nvSpPr>
        <p:spPr>
          <a:xfrm>
            <a:off x="5220072" y="3717032"/>
            <a:ext cx="1412887" cy="276999"/>
          </a:xfrm>
          <a:prstGeom prst="rect">
            <a:avLst/>
          </a:prstGeom>
        </p:spPr>
        <p:txBody>
          <a:bodyPr wrap="none">
            <a:spAutoFit/>
          </a:bodyPr>
          <a:lstStyle/>
          <a:p>
            <a:pPr marL="176213" indent="-176213">
              <a:spcBef>
                <a:spcPts val="200"/>
              </a:spcBef>
              <a:buFont typeface="Wingdings" pitchFamily="2" charset="2"/>
              <a:buChar char="ü"/>
            </a:pPr>
            <a:r>
              <a:rPr lang="ru-RU" sz="1200" dirty="0" smtClean="0">
                <a:solidFill>
                  <a:schemeClr val="tx1">
                    <a:lumMod val="75000"/>
                    <a:lumOff val="25000"/>
                  </a:schemeClr>
                </a:solidFill>
                <a:latin typeface="Arial" pitchFamily="34" charset="0"/>
                <a:cs typeface="Arial" pitchFamily="34" charset="0"/>
              </a:rPr>
              <a:t>Офис 100 кв.м</a:t>
            </a:r>
          </a:p>
        </p:txBody>
      </p:sp>
      <p:graphicFrame>
        <p:nvGraphicFramePr>
          <p:cNvPr id="14" name="Таблица 13"/>
          <p:cNvGraphicFramePr>
            <a:graphicFrameLocks noGrp="1"/>
          </p:cNvGraphicFramePr>
          <p:nvPr/>
        </p:nvGraphicFramePr>
        <p:xfrm>
          <a:off x="5184068" y="4077072"/>
          <a:ext cx="3372036" cy="1718460"/>
        </p:xfrm>
        <a:graphic>
          <a:graphicData uri="http://schemas.openxmlformats.org/drawingml/2006/table">
            <a:tbl>
              <a:tblPr firstRow="1" lastRow="1" bandRow="1">
                <a:solidFill>
                  <a:schemeClr val="bg1"/>
                </a:solidFill>
                <a:tableStyleId>{21E4AEA4-8DFA-4A89-87EB-49C32662AFE0}</a:tableStyleId>
              </a:tblPr>
              <a:tblGrid>
                <a:gridCol w="1188132"/>
                <a:gridCol w="1188132"/>
                <a:gridCol w="995772"/>
              </a:tblGrid>
              <a:tr h="390639">
                <a:tc>
                  <a:txBody>
                    <a:bodyPr/>
                    <a:lstStyle/>
                    <a:p>
                      <a:r>
                        <a:rPr lang="ru-RU" sz="1050" dirty="0" smtClean="0">
                          <a:solidFill>
                            <a:srgbClr val="003781"/>
                          </a:solidFill>
                        </a:rPr>
                        <a:t>Объект</a:t>
                      </a:r>
                      <a:r>
                        <a:rPr lang="ru-RU" sz="1050" baseline="0" dirty="0" smtClean="0">
                          <a:solidFill>
                            <a:srgbClr val="003781"/>
                          </a:solidFill>
                        </a:rPr>
                        <a:t> страхования</a:t>
                      </a:r>
                      <a:endParaRPr lang="ru-RU" sz="1050" dirty="0">
                        <a:solidFill>
                          <a:srgbClr val="003781"/>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r>
                        <a:rPr lang="ru-RU" sz="1050" b="1" kern="1200" dirty="0" smtClean="0">
                          <a:solidFill>
                            <a:srgbClr val="003781"/>
                          </a:solidFill>
                          <a:latin typeface="+mn-lt"/>
                          <a:ea typeface="+mn-ea"/>
                          <a:cs typeface="+mn-cs"/>
                        </a:rPr>
                        <a:t>Страховая сумма</a:t>
                      </a: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srgbClr val="003781"/>
                          </a:solidFill>
                          <a:effectLst/>
                          <a:uLnTx/>
                          <a:uFillTx/>
                          <a:latin typeface="+mn-lt"/>
                          <a:ea typeface="+mn-ea"/>
                          <a:cs typeface="+mn-cs"/>
                        </a:rPr>
                        <a:t>Страховая премия*</a:t>
                      </a: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r>
              <a:tr h="324000">
                <a:tc>
                  <a:txBody>
                    <a:bodyPr/>
                    <a:lstStyle/>
                    <a:p>
                      <a:r>
                        <a:rPr lang="ru-RU" sz="1050" dirty="0" smtClean="0">
                          <a:solidFill>
                            <a:schemeClr val="tx1">
                              <a:lumMod val="75000"/>
                              <a:lumOff val="25000"/>
                            </a:schemeClr>
                          </a:solidFill>
                        </a:rPr>
                        <a:t>Недвижимость,</a:t>
                      </a:r>
                      <a:r>
                        <a:rPr lang="ru-RU" sz="1050" baseline="0" dirty="0" smtClean="0">
                          <a:solidFill>
                            <a:schemeClr val="tx1">
                              <a:lumMod val="75000"/>
                              <a:lumOff val="25000"/>
                            </a:schemeClr>
                          </a:solidFill>
                        </a:rPr>
                        <a:t> включая отделку</a:t>
                      </a:r>
                      <a:endParaRPr lang="ru-RU" sz="1050" dirty="0">
                        <a:solidFill>
                          <a:schemeClr val="tx1">
                            <a:lumMod val="75000"/>
                            <a:lumOff val="25000"/>
                          </a:schemeClr>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r>
                        <a:rPr lang="ru-RU" sz="1050" b="0" kern="1200" baseline="0" dirty="0" smtClean="0">
                          <a:solidFill>
                            <a:schemeClr val="tx1">
                              <a:lumMod val="75000"/>
                              <a:lumOff val="25000"/>
                            </a:schemeClr>
                          </a:solidFill>
                          <a:latin typeface="+mn-lt"/>
                          <a:ea typeface="+mn-ea"/>
                          <a:cs typeface="+mn-cs"/>
                        </a:rPr>
                        <a:t>9 млн.руб.</a:t>
                      </a:r>
                      <a:endParaRPr lang="ru-RU" sz="1050" b="0" kern="1200" dirty="0" smtClean="0">
                        <a:solidFill>
                          <a:schemeClr val="tx1">
                            <a:lumMod val="75000"/>
                            <a:lumOff val="25000"/>
                          </a:schemeClr>
                        </a:solidFill>
                        <a:latin typeface="+mn-lt"/>
                        <a:ea typeface="+mn-ea"/>
                        <a:cs typeface="+mn-cs"/>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r>
                        <a:rPr lang="ru-RU" sz="1050" dirty="0" smtClean="0">
                          <a:solidFill>
                            <a:schemeClr val="tx1">
                              <a:lumMod val="75000"/>
                              <a:lumOff val="25000"/>
                            </a:schemeClr>
                          </a:solidFill>
                        </a:rPr>
                        <a:t>2</a:t>
                      </a:r>
                      <a:r>
                        <a:rPr lang="ru-RU" sz="1050" baseline="0" dirty="0" smtClean="0">
                          <a:solidFill>
                            <a:schemeClr val="tx1">
                              <a:lumMod val="75000"/>
                              <a:lumOff val="25000"/>
                            </a:schemeClr>
                          </a:solidFill>
                        </a:rPr>
                        <a:t> 565 </a:t>
                      </a:r>
                      <a:r>
                        <a:rPr lang="ru-RU" sz="1050" dirty="0" smtClean="0">
                          <a:solidFill>
                            <a:schemeClr val="tx1">
                              <a:lumMod val="75000"/>
                              <a:lumOff val="25000"/>
                            </a:schemeClr>
                          </a:solidFill>
                        </a:rPr>
                        <a:t>руб.</a:t>
                      </a:r>
                      <a:endParaRPr lang="ru-RU" sz="1050" dirty="0">
                        <a:solidFill>
                          <a:schemeClr val="tx1">
                            <a:lumMod val="75000"/>
                            <a:lumOff val="25000"/>
                          </a:schemeClr>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r>
              <a:tr h="385172">
                <a:tc>
                  <a:txBody>
                    <a:bodyPr/>
                    <a:lstStyle/>
                    <a:p>
                      <a:r>
                        <a:rPr lang="ru-RU" sz="1050" dirty="0" smtClean="0">
                          <a:solidFill>
                            <a:schemeClr val="tx1">
                              <a:lumMod val="75000"/>
                              <a:lumOff val="25000"/>
                            </a:schemeClr>
                          </a:solidFill>
                        </a:rPr>
                        <a:t>Содержимое офиса</a:t>
                      </a:r>
                      <a:endParaRPr lang="ru-RU" sz="1050" dirty="0">
                        <a:solidFill>
                          <a:schemeClr val="tx1">
                            <a:lumMod val="75000"/>
                            <a:lumOff val="25000"/>
                          </a:schemeClr>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r>
                        <a:rPr lang="ru-RU" sz="1050" b="0" kern="1200" dirty="0" smtClean="0">
                          <a:solidFill>
                            <a:schemeClr val="tx1">
                              <a:lumMod val="75000"/>
                              <a:lumOff val="25000"/>
                            </a:schemeClr>
                          </a:solidFill>
                          <a:latin typeface="+mn-lt"/>
                          <a:ea typeface="+mn-ea"/>
                          <a:cs typeface="+mn-cs"/>
                        </a:rPr>
                        <a:t>2,5 млн. руб.</a:t>
                      </a: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1 425 руб.</a:t>
                      </a: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r>
              <a:tr h="324000">
                <a:tc>
                  <a:txBody>
                    <a:bodyPr/>
                    <a:lstStyle/>
                    <a:p>
                      <a:r>
                        <a:rPr lang="ru-RU" sz="1050" dirty="0" smtClean="0">
                          <a:solidFill>
                            <a:srgbClr val="003781"/>
                          </a:solidFill>
                        </a:rPr>
                        <a:t>Итого:</a:t>
                      </a:r>
                      <a:endParaRPr lang="ru-RU" sz="1050" dirty="0">
                        <a:solidFill>
                          <a:srgbClr val="003781"/>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pPr marL="0" algn="l" defTabSz="914400" rtl="0" eaLnBrk="1" latinLnBrk="0" hangingPunct="1"/>
                      <a:endParaRPr lang="ru-RU" sz="1050" b="0" kern="1200" dirty="0" smtClean="0">
                        <a:solidFill>
                          <a:srgbClr val="003781"/>
                        </a:solidFill>
                        <a:latin typeface="+mn-lt"/>
                        <a:ea typeface="+mn-ea"/>
                        <a:cs typeface="+mn-cs"/>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noFill/>
                  </a:tcPr>
                </a:tc>
                <a:tc>
                  <a:txBody>
                    <a:bodyPr/>
                    <a:lstStyle/>
                    <a:p>
                      <a:r>
                        <a:rPr lang="ru-RU" sz="1050" smtClean="0">
                          <a:solidFill>
                            <a:schemeClr val="bg1"/>
                          </a:solidFill>
                        </a:rPr>
                        <a:t>3 990</a:t>
                      </a:r>
                      <a:r>
                        <a:rPr lang="ru-RU" sz="1050" baseline="0" smtClean="0">
                          <a:solidFill>
                            <a:schemeClr val="bg1"/>
                          </a:solidFill>
                        </a:rPr>
                        <a:t> </a:t>
                      </a:r>
                      <a:r>
                        <a:rPr lang="ru-RU" sz="1050" smtClean="0">
                          <a:solidFill>
                            <a:schemeClr val="bg1"/>
                          </a:solidFill>
                        </a:rPr>
                        <a:t>руб</a:t>
                      </a:r>
                      <a:r>
                        <a:rPr lang="ru-RU" sz="1050" dirty="0" smtClean="0">
                          <a:solidFill>
                            <a:schemeClr val="bg1"/>
                          </a:solidFill>
                        </a:rPr>
                        <a:t>.</a:t>
                      </a:r>
                      <a:endParaRPr lang="ru-RU" sz="1050" dirty="0">
                        <a:solidFill>
                          <a:schemeClr val="bg1"/>
                        </a:solidFill>
                      </a:endParaRPr>
                    </a:p>
                  </a:txBody>
                  <a:tcPr>
                    <a:lnL w="12700" cap="flat" cmpd="sng" algn="ctr">
                      <a:solidFill>
                        <a:srgbClr val="003781"/>
                      </a:solidFill>
                      <a:prstDash val="solid"/>
                      <a:round/>
                      <a:headEnd type="none" w="med" len="med"/>
                      <a:tailEnd type="none" w="med" len="med"/>
                    </a:lnL>
                    <a:lnR w="12700" cap="flat" cmpd="sng" algn="ctr">
                      <a:solidFill>
                        <a:srgbClr val="003781"/>
                      </a:solidFill>
                      <a:prstDash val="solid"/>
                      <a:round/>
                      <a:headEnd type="none" w="med" len="med"/>
                      <a:tailEnd type="none" w="med" len="med"/>
                    </a:lnR>
                    <a:lnT w="12700" cap="flat" cmpd="sng" algn="ctr">
                      <a:solidFill>
                        <a:srgbClr val="003781"/>
                      </a:solidFill>
                      <a:prstDash val="solid"/>
                      <a:round/>
                      <a:headEnd type="none" w="med" len="med"/>
                      <a:tailEnd type="none" w="med" len="med"/>
                    </a:lnT>
                    <a:lnB w="12700" cap="flat" cmpd="sng" algn="ctr">
                      <a:solidFill>
                        <a:srgbClr val="003781"/>
                      </a:solidFill>
                      <a:prstDash val="solid"/>
                      <a:round/>
                      <a:headEnd type="none" w="med" len="med"/>
                      <a:tailEnd type="none" w="med" len="med"/>
                    </a:lnB>
                    <a:solidFill>
                      <a:srgbClr val="003781"/>
                    </a:solidFill>
                  </a:tcPr>
                </a:tc>
              </a:tr>
            </a:tbl>
          </a:graphicData>
        </a:graphic>
      </p:graphicFrame>
      <p:sp>
        <p:nvSpPr>
          <p:cNvPr id="16" name="Заголовок 1"/>
          <p:cNvSpPr>
            <a:spLocks/>
          </p:cNvSpPr>
          <p:nvPr/>
        </p:nvSpPr>
        <p:spPr bwMode="auto">
          <a:xfrm>
            <a:off x="287524" y="179343"/>
            <a:ext cx="8435975" cy="642938"/>
          </a:xfrm>
          <a:prstGeom prst="rect">
            <a:avLst/>
          </a:prstGeom>
          <a:noFill/>
          <a:ln w="9525">
            <a:noFill/>
            <a:miter lim="800000"/>
            <a:headEnd/>
            <a:tailEnd/>
          </a:ln>
        </p:spPr>
        <p:txBody>
          <a:bodyPr anchor="ctr"/>
          <a:lstStyle/>
          <a:p>
            <a:pPr>
              <a:spcBef>
                <a:spcPct val="20000"/>
              </a:spcBef>
              <a:defRPr/>
            </a:pPr>
            <a:r>
              <a:rPr lang="ru-RU" sz="2200" dirty="0" smtClean="0">
                <a:solidFill>
                  <a:srgbClr val="113388"/>
                </a:solidFill>
                <a:latin typeface="Arial"/>
              </a:rPr>
              <a:t>Коробочные продукты страхования имущества ЮЛ</a:t>
            </a:r>
          </a:p>
          <a:p>
            <a:pPr>
              <a:spcBef>
                <a:spcPct val="20000"/>
              </a:spcBef>
              <a:defRPr/>
            </a:pPr>
            <a:r>
              <a:rPr lang="ru-RU" sz="2200" dirty="0" smtClean="0">
                <a:solidFill>
                  <a:srgbClr val="113388"/>
                </a:solidFill>
                <a:latin typeface="Arial"/>
              </a:rPr>
              <a:t>Преимущества, примеры</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p:cNvSpPr>
          <p:nvPr/>
        </p:nvSpPr>
        <p:spPr bwMode="auto">
          <a:xfrm>
            <a:off x="287524" y="179343"/>
            <a:ext cx="8435975" cy="642938"/>
          </a:xfrm>
          <a:prstGeom prst="rect">
            <a:avLst/>
          </a:prstGeom>
          <a:noFill/>
          <a:ln w="9525">
            <a:noFill/>
            <a:miter lim="800000"/>
            <a:headEnd/>
            <a:tailEnd/>
          </a:ln>
        </p:spPr>
        <p:txBody>
          <a:bodyPr anchor="ctr"/>
          <a:lstStyle/>
          <a:p>
            <a:pPr>
              <a:spcBef>
                <a:spcPct val="20000"/>
              </a:spcBef>
              <a:defRPr/>
            </a:pPr>
            <a:r>
              <a:rPr lang="en-US" sz="2200" dirty="0" smtClean="0">
                <a:solidFill>
                  <a:srgbClr val="113388"/>
                </a:solidFill>
                <a:latin typeface="Arial"/>
              </a:rPr>
              <a:t>II</a:t>
            </a:r>
            <a:r>
              <a:rPr lang="ru-RU" sz="2200" dirty="0" smtClean="0">
                <a:solidFill>
                  <a:srgbClr val="113388"/>
                </a:solidFill>
                <a:latin typeface="Arial"/>
              </a:rPr>
              <a:t>.  Нетиповые продукты по страхованию имущества ЮЛ</a:t>
            </a:r>
          </a:p>
        </p:txBody>
      </p:sp>
      <p:pic>
        <p:nvPicPr>
          <p:cNvPr id="6" name="Picture 13" descr="12347654.jpg"/>
          <p:cNvPicPr>
            <a:picLocks noChangeAspect="1"/>
          </p:cNvPicPr>
          <p:nvPr/>
        </p:nvPicPr>
        <p:blipFill>
          <a:blip r:embed="rId2" cstate="email"/>
          <a:srcRect/>
          <a:stretch>
            <a:fillRect/>
          </a:stretch>
        </p:blipFill>
        <p:spPr bwMode="auto">
          <a:xfrm>
            <a:off x="647564" y="764704"/>
            <a:ext cx="7158037" cy="2144712"/>
          </a:xfrm>
          <a:prstGeom prst="rect">
            <a:avLst/>
          </a:prstGeom>
          <a:noFill/>
          <a:ln w="9525">
            <a:noFill/>
            <a:miter lim="800000"/>
            <a:headEnd/>
            <a:tailEnd/>
          </a:ln>
        </p:spPr>
      </p:pic>
      <p:sp>
        <p:nvSpPr>
          <p:cNvPr id="7" name="TextBox 24"/>
          <p:cNvSpPr txBox="1">
            <a:spLocks noChangeArrowheads="1"/>
          </p:cNvSpPr>
          <p:nvPr/>
        </p:nvSpPr>
        <p:spPr bwMode="auto">
          <a:xfrm>
            <a:off x="612639" y="2924944"/>
            <a:ext cx="7811788" cy="1577355"/>
          </a:xfrm>
          <a:prstGeom prst="rect">
            <a:avLst/>
          </a:prstGeom>
          <a:noFill/>
          <a:ln w="9525">
            <a:noFill/>
            <a:miter lim="800000"/>
            <a:headEnd/>
            <a:tailEnd/>
          </a:ln>
        </p:spPr>
        <p:txBody>
          <a:bodyPr wrap="square">
            <a:spAutoFit/>
          </a:bodyPr>
          <a:lstStyle/>
          <a:p>
            <a:pPr marL="180975" indent="-180975">
              <a:spcBef>
                <a:spcPts val="900"/>
              </a:spcBef>
              <a:buFont typeface="Arial" pitchFamily="34" charset="0"/>
              <a:buChar char="•"/>
            </a:pPr>
            <a:r>
              <a:rPr lang="ru-RU" sz="1000" b="1" dirty="0" smtClean="0">
                <a:solidFill>
                  <a:srgbClr val="113388"/>
                </a:solidFill>
                <a:latin typeface="+mn-lt"/>
              </a:rPr>
              <a:t>страхование имущества юр.лица, ИП или физ.лица </a:t>
            </a:r>
            <a:r>
              <a:rPr lang="ru-RU" sz="1000" dirty="0" smtClean="0">
                <a:solidFill>
                  <a:srgbClr val="113388"/>
                </a:solidFill>
                <a:latin typeface="+mn-lt"/>
              </a:rPr>
              <a:t>(обязательное условия – имущество используется для коммерческой деятельности) </a:t>
            </a:r>
          </a:p>
          <a:p>
            <a:pPr marL="180975" indent="-180975">
              <a:spcBef>
                <a:spcPts val="900"/>
              </a:spcBef>
              <a:buFont typeface="Arial" pitchFamily="34" charset="0"/>
              <a:buChar char="•"/>
            </a:pPr>
            <a:r>
              <a:rPr lang="ru-RU" sz="1000" dirty="0" smtClean="0">
                <a:solidFill>
                  <a:srgbClr val="113388"/>
                </a:solidFill>
                <a:latin typeface="+mn-lt"/>
              </a:rPr>
              <a:t>возможно страхование с </a:t>
            </a:r>
            <a:r>
              <a:rPr lang="ru-RU" sz="1000" b="1" dirty="0" smtClean="0">
                <a:solidFill>
                  <a:srgbClr val="113388"/>
                </a:solidFill>
                <a:latin typeface="+mn-lt"/>
              </a:rPr>
              <a:t>применением франшизы и без</a:t>
            </a:r>
            <a:r>
              <a:rPr lang="ru-RU" sz="1000" dirty="0" smtClean="0">
                <a:solidFill>
                  <a:srgbClr val="113388"/>
                </a:solidFill>
                <a:latin typeface="+mn-lt"/>
              </a:rPr>
              <a:t>.</a:t>
            </a:r>
          </a:p>
          <a:p>
            <a:pPr marL="180975" indent="-180975">
              <a:spcBef>
                <a:spcPts val="900"/>
              </a:spcBef>
              <a:buFont typeface="Arial" pitchFamily="34" charset="0"/>
              <a:buChar char="•"/>
            </a:pPr>
            <a:r>
              <a:rPr lang="ru-RU" sz="1000" dirty="0" smtClean="0">
                <a:solidFill>
                  <a:srgbClr val="113388"/>
                </a:solidFill>
                <a:latin typeface="+mn-lt"/>
              </a:rPr>
              <a:t>т</a:t>
            </a:r>
            <a:r>
              <a:rPr lang="ru-RU" sz="1000" b="1" dirty="0" smtClean="0">
                <a:solidFill>
                  <a:srgbClr val="113388"/>
                </a:solidFill>
                <a:latin typeface="+mn-lt"/>
              </a:rPr>
              <a:t>ариф рассчитывается андеррайтером на основании заполненного заявления</a:t>
            </a:r>
          </a:p>
          <a:p>
            <a:pPr marL="180975" indent="-180975">
              <a:spcBef>
                <a:spcPts val="900"/>
              </a:spcBef>
              <a:buFont typeface="Arial" pitchFamily="34" charset="0"/>
              <a:buChar char="•"/>
            </a:pPr>
            <a:r>
              <a:rPr lang="ru-RU" sz="1000" dirty="0" smtClean="0">
                <a:solidFill>
                  <a:srgbClr val="113388"/>
                </a:solidFill>
                <a:latin typeface="+mn-lt"/>
              </a:rPr>
              <a:t>с</a:t>
            </a:r>
            <a:r>
              <a:rPr lang="ru-RU" sz="1000" b="1" dirty="0" smtClean="0">
                <a:solidFill>
                  <a:srgbClr val="113388"/>
                </a:solidFill>
                <a:latin typeface="+mn-lt"/>
              </a:rPr>
              <a:t>траховые риски (основные):</a:t>
            </a:r>
          </a:p>
          <a:p>
            <a:pPr marL="358775" lvl="1">
              <a:tabLst>
                <a:tab pos="190500" algn="l"/>
              </a:tabLst>
            </a:pPr>
            <a:endParaRPr lang="en-US" sz="1200" dirty="0">
              <a:solidFill>
                <a:schemeClr val="tx1">
                  <a:lumMod val="75000"/>
                  <a:lumOff val="25000"/>
                </a:schemeClr>
              </a:solidFill>
              <a:latin typeface="+mn-lt"/>
              <a:ea typeface="Arial Unicode MS" pitchFamily="34" charset="-128"/>
              <a:cs typeface="Arial Unicode MS" pitchFamily="34" charset="-128"/>
            </a:endParaRPr>
          </a:p>
          <a:p>
            <a:pPr marL="358775" lvl="1">
              <a:tabLst>
                <a:tab pos="190500" algn="l"/>
              </a:tabLst>
            </a:pPr>
            <a:endParaRPr lang="ru-RU" sz="1200" dirty="0">
              <a:ea typeface="Arial Unicode MS" pitchFamily="34" charset="-128"/>
              <a:cs typeface="Arial Unicode MS" pitchFamily="34" charset="-128"/>
            </a:endParaRPr>
          </a:p>
        </p:txBody>
      </p:sp>
      <p:sp>
        <p:nvSpPr>
          <p:cNvPr id="8" name="TextBox 24"/>
          <p:cNvSpPr txBox="1">
            <a:spLocks noChangeArrowheads="1"/>
          </p:cNvSpPr>
          <p:nvPr/>
        </p:nvSpPr>
        <p:spPr bwMode="auto">
          <a:xfrm>
            <a:off x="647564" y="5445224"/>
            <a:ext cx="7192962" cy="400110"/>
          </a:xfrm>
          <a:prstGeom prst="rect">
            <a:avLst/>
          </a:prstGeom>
          <a:noFill/>
          <a:ln w="9525">
            <a:noFill/>
            <a:miter lim="800000"/>
            <a:headEnd/>
            <a:tailEnd/>
          </a:ln>
        </p:spPr>
        <p:txBody>
          <a:bodyPr>
            <a:spAutoFit/>
          </a:bodyPr>
          <a:lstStyle/>
          <a:p>
            <a:pPr marL="82550" indent="-82550">
              <a:buFont typeface="Arial" pitchFamily="34" charset="0"/>
              <a:buChar char="•"/>
            </a:pPr>
            <a:r>
              <a:rPr lang="ru-RU" sz="1000" b="1" dirty="0" smtClean="0">
                <a:solidFill>
                  <a:srgbClr val="113388"/>
                </a:solidFill>
                <a:latin typeface="+mn-lt"/>
              </a:rPr>
              <a:t>страховая сумма </a:t>
            </a:r>
            <a:r>
              <a:rPr lang="ru-RU" sz="1000" dirty="0" smtClean="0">
                <a:solidFill>
                  <a:srgbClr val="113388"/>
                </a:solidFill>
                <a:latin typeface="+mn-lt"/>
              </a:rPr>
              <a:t>устанавливается по отчету оценщика, по балансовой стоимости, по договору купли-продажи или по заявленной стоимости</a:t>
            </a:r>
          </a:p>
        </p:txBody>
      </p:sp>
      <p:sp>
        <p:nvSpPr>
          <p:cNvPr id="9" name="TextBox 24"/>
          <p:cNvSpPr txBox="1">
            <a:spLocks noChangeArrowheads="1"/>
          </p:cNvSpPr>
          <p:nvPr/>
        </p:nvSpPr>
        <p:spPr bwMode="auto">
          <a:xfrm>
            <a:off x="683568" y="4077072"/>
            <a:ext cx="7811789" cy="1938992"/>
          </a:xfrm>
          <a:prstGeom prst="rect">
            <a:avLst/>
          </a:prstGeom>
          <a:noFill/>
          <a:ln w="9525">
            <a:noFill/>
            <a:miter lim="800000"/>
            <a:headEnd/>
            <a:tailEnd/>
          </a:ln>
        </p:spPr>
        <p:txBody>
          <a:bodyPr wrap="square" numCol="2">
            <a:spAutoFit/>
          </a:bodyPr>
          <a:lstStyle/>
          <a:p>
            <a:pPr marL="180975" indent="-180975">
              <a:buFont typeface="Wingdings" pitchFamily="2" charset="2"/>
              <a:buChar char="ü"/>
            </a:pPr>
            <a:r>
              <a:rPr lang="ru-RU" sz="1000" dirty="0" smtClean="0">
                <a:solidFill>
                  <a:schemeClr val="tx1">
                    <a:lumMod val="75000"/>
                    <a:lumOff val="25000"/>
                  </a:schemeClr>
                </a:solidFill>
                <a:latin typeface="+mn-lt"/>
              </a:rPr>
              <a:t>пожар, удар молнии, взрыв, падение летательного аппарата или столкновение с ним;</a:t>
            </a:r>
          </a:p>
          <a:p>
            <a:pPr marL="180975" indent="-180975">
              <a:buFont typeface="Wingdings" pitchFamily="2" charset="2"/>
              <a:buChar char="ü"/>
            </a:pPr>
            <a:r>
              <a:rPr lang="ru-RU" sz="1000" dirty="0" smtClean="0">
                <a:solidFill>
                  <a:schemeClr val="tx1">
                    <a:lumMod val="75000"/>
                    <a:lumOff val="25000"/>
                  </a:schemeClr>
                </a:solidFill>
                <a:latin typeface="+mn-lt"/>
              </a:rPr>
              <a:t>буря и град;</a:t>
            </a:r>
          </a:p>
          <a:p>
            <a:pPr marL="180975" indent="-180975">
              <a:buFont typeface="Wingdings" pitchFamily="2" charset="2"/>
              <a:buChar char="ü"/>
            </a:pPr>
            <a:r>
              <a:rPr lang="ru-RU" sz="1000" dirty="0" smtClean="0">
                <a:solidFill>
                  <a:schemeClr val="tx1">
                    <a:lumMod val="75000"/>
                    <a:lumOff val="25000"/>
                  </a:schemeClr>
                </a:solidFill>
                <a:latin typeface="+mn-lt"/>
              </a:rPr>
              <a:t>прочие стихийные бедствия – наводнение, землетрясение, просадка грунта, оползень, обвал, извержение вулкана, снежная лавина;</a:t>
            </a:r>
          </a:p>
          <a:p>
            <a:pPr marL="180975" indent="-180975">
              <a:buFont typeface="Wingdings" pitchFamily="2" charset="2"/>
              <a:buChar char="ü"/>
            </a:pPr>
            <a:r>
              <a:rPr lang="ru-RU" sz="1000" dirty="0" smtClean="0">
                <a:solidFill>
                  <a:schemeClr val="tx1">
                    <a:lumMod val="75000"/>
                    <a:lumOff val="25000"/>
                  </a:schemeClr>
                </a:solidFill>
                <a:latin typeface="+mn-lt"/>
              </a:rPr>
              <a:t>повреждение водой из систем водоснабжения, отопления, канализации и аналогичных систем;</a:t>
            </a:r>
          </a:p>
          <a:p>
            <a:pPr marL="180975" indent="-180975">
              <a:buFont typeface="Wingdings" pitchFamily="2" charset="2"/>
              <a:buChar char="ü"/>
            </a:pPr>
            <a:endParaRPr lang="ru-RU" sz="1000" dirty="0" smtClean="0">
              <a:solidFill>
                <a:schemeClr val="tx1">
                  <a:lumMod val="75000"/>
                  <a:lumOff val="25000"/>
                </a:schemeClr>
              </a:solidFill>
              <a:latin typeface="+mn-lt"/>
            </a:endParaRPr>
          </a:p>
          <a:p>
            <a:pPr marL="180975" indent="-180975">
              <a:buFont typeface="Wingdings" pitchFamily="2" charset="2"/>
              <a:buChar char="ü"/>
            </a:pPr>
            <a:endParaRPr lang="ru-RU" sz="1000" dirty="0" smtClean="0">
              <a:solidFill>
                <a:schemeClr val="tx1">
                  <a:lumMod val="75000"/>
                  <a:lumOff val="25000"/>
                </a:schemeClr>
              </a:solidFill>
              <a:latin typeface="+mn-lt"/>
            </a:endParaRPr>
          </a:p>
          <a:p>
            <a:pPr marL="180975" indent="-180975">
              <a:buFont typeface="Wingdings" pitchFamily="2" charset="2"/>
              <a:buChar char="ü"/>
            </a:pPr>
            <a:endParaRPr lang="ru-RU" sz="1000" dirty="0" smtClean="0">
              <a:solidFill>
                <a:schemeClr val="tx1">
                  <a:lumMod val="75000"/>
                  <a:lumOff val="25000"/>
                </a:schemeClr>
              </a:solidFill>
              <a:latin typeface="+mn-lt"/>
            </a:endParaRPr>
          </a:p>
          <a:p>
            <a:pPr marL="180975" indent="-180975"/>
            <a:endParaRPr lang="ru-RU" sz="1000" dirty="0" smtClean="0">
              <a:solidFill>
                <a:schemeClr val="tx1">
                  <a:lumMod val="75000"/>
                  <a:lumOff val="25000"/>
                </a:schemeClr>
              </a:solidFill>
              <a:latin typeface="+mn-lt"/>
            </a:endParaRPr>
          </a:p>
          <a:p>
            <a:pPr marL="180975" indent="-180975">
              <a:buFont typeface="Wingdings" pitchFamily="2" charset="2"/>
              <a:buChar char="ü"/>
            </a:pPr>
            <a:r>
              <a:rPr lang="ru-RU" sz="1000" dirty="0" smtClean="0">
                <a:solidFill>
                  <a:schemeClr val="tx1">
                    <a:lumMod val="75000"/>
                    <a:lumOff val="25000"/>
                  </a:schemeClr>
                </a:solidFill>
                <a:latin typeface="+mn-lt"/>
              </a:rPr>
              <a:t>повреждение водой из </a:t>
            </a:r>
            <a:r>
              <a:rPr lang="ru-RU" sz="1000" dirty="0" err="1" smtClean="0">
                <a:solidFill>
                  <a:schemeClr val="tx1">
                    <a:lumMod val="75000"/>
                    <a:lumOff val="25000"/>
                  </a:schemeClr>
                </a:solidFill>
                <a:latin typeface="+mn-lt"/>
              </a:rPr>
              <a:t>спринклерных</a:t>
            </a:r>
            <a:r>
              <a:rPr lang="ru-RU" sz="1000" dirty="0" smtClean="0">
                <a:solidFill>
                  <a:schemeClr val="tx1">
                    <a:lumMod val="75000"/>
                    <a:lumOff val="25000"/>
                  </a:schemeClr>
                </a:solidFill>
                <a:latin typeface="+mn-lt"/>
              </a:rPr>
              <a:t> и </a:t>
            </a:r>
            <a:r>
              <a:rPr lang="ru-RU" sz="1000" dirty="0" err="1" smtClean="0">
                <a:solidFill>
                  <a:schemeClr val="tx1">
                    <a:lumMod val="75000"/>
                    <a:lumOff val="25000"/>
                  </a:schemeClr>
                </a:solidFill>
                <a:latin typeface="+mn-lt"/>
              </a:rPr>
              <a:t>дренчерных</a:t>
            </a:r>
            <a:r>
              <a:rPr lang="ru-RU" sz="1000" dirty="0" smtClean="0">
                <a:solidFill>
                  <a:schemeClr val="tx1">
                    <a:lumMod val="75000"/>
                    <a:lumOff val="25000"/>
                  </a:schemeClr>
                </a:solidFill>
                <a:latin typeface="+mn-lt"/>
              </a:rPr>
              <a:t> систем;</a:t>
            </a:r>
          </a:p>
          <a:p>
            <a:pPr marL="180975" indent="-180975">
              <a:buFont typeface="Wingdings" pitchFamily="2" charset="2"/>
              <a:buChar char="ü"/>
            </a:pPr>
            <a:r>
              <a:rPr lang="ru-RU" sz="1000" dirty="0" smtClean="0">
                <a:solidFill>
                  <a:schemeClr val="tx1">
                    <a:lumMod val="75000"/>
                    <a:lumOff val="25000"/>
                  </a:schemeClr>
                </a:solidFill>
                <a:latin typeface="+mn-lt"/>
              </a:rPr>
              <a:t>кража со взломом, грабеж, разбой;</a:t>
            </a:r>
          </a:p>
          <a:p>
            <a:pPr marL="180975" indent="-180975">
              <a:buFont typeface="Wingdings" pitchFamily="2" charset="2"/>
              <a:buChar char="ü"/>
            </a:pPr>
            <a:r>
              <a:rPr lang="ru-RU" sz="1000" dirty="0" smtClean="0">
                <a:solidFill>
                  <a:schemeClr val="tx1">
                    <a:lumMod val="75000"/>
                    <a:lumOff val="25000"/>
                  </a:schemeClr>
                </a:solidFill>
                <a:latin typeface="+mn-lt"/>
              </a:rPr>
              <a:t>преднамеренные действия 3-их лиц, направленные на повреждение застрахованного имущества</a:t>
            </a:r>
          </a:p>
          <a:p>
            <a:pPr marL="180975" indent="-180975">
              <a:buFont typeface="Wingdings" pitchFamily="2" charset="2"/>
              <a:buChar char="ü"/>
            </a:pPr>
            <a:r>
              <a:rPr lang="ru-RU" sz="1000" dirty="0" smtClean="0">
                <a:solidFill>
                  <a:schemeClr val="tx1">
                    <a:lumMod val="75000"/>
                    <a:lumOff val="25000"/>
                  </a:schemeClr>
                </a:solidFill>
                <a:latin typeface="+mn-lt"/>
              </a:rPr>
              <a:t>наезд транспортных средств, воздействие дыма, звуковой удар</a:t>
            </a:r>
          </a:p>
          <a:p>
            <a:pPr marL="180975" indent="-180975">
              <a:buFont typeface="Wingdings" pitchFamily="2" charset="2"/>
              <a:buChar char="ü"/>
            </a:pPr>
            <a:r>
              <a:rPr lang="ru-RU" sz="1000" dirty="0" smtClean="0">
                <a:solidFill>
                  <a:schemeClr val="tx1">
                    <a:lumMod val="75000"/>
                    <a:lumOff val="25000"/>
                  </a:schemeClr>
                </a:solidFill>
                <a:latin typeface="+mn-lt"/>
              </a:rPr>
              <a:t>бой стекол, зеркал и витрин</a:t>
            </a:r>
          </a:p>
          <a:p>
            <a:pPr marL="180975" indent="-180975">
              <a:buFont typeface="Wingdings" pitchFamily="2" charset="2"/>
              <a:buChar char="ü"/>
            </a:pPr>
            <a:r>
              <a:rPr lang="ru-RU" sz="1000" dirty="0" smtClean="0">
                <a:solidFill>
                  <a:schemeClr val="tx1">
                    <a:lumMod val="75000"/>
                    <a:lumOff val="25000"/>
                  </a:schemeClr>
                </a:solidFill>
                <a:latin typeface="+mn-lt"/>
              </a:rPr>
              <a:t>иные риски внешнего воздействия</a:t>
            </a:r>
            <a:endParaRPr lang="ru-RU" sz="1200" dirty="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p:cNvSpPr>
          <p:nvPr/>
        </p:nvSpPr>
        <p:spPr bwMode="auto">
          <a:xfrm>
            <a:off x="287524" y="179343"/>
            <a:ext cx="8435975" cy="642938"/>
          </a:xfrm>
          <a:prstGeom prst="rect">
            <a:avLst/>
          </a:prstGeom>
          <a:noFill/>
          <a:ln w="9525">
            <a:noFill/>
            <a:miter lim="800000"/>
            <a:headEnd/>
            <a:tailEnd/>
          </a:ln>
        </p:spPr>
        <p:txBody>
          <a:bodyPr anchor="ctr"/>
          <a:lstStyle/>
          <a:p>
            <a:pPr>
              <a:spcBef>
                <a:spcPct val="20000"/>
              </a:spcBef>
              <a:defRPr/>
            </a:pPr>
            <a:r>
              <a:rPr lang="ru-RU" sz="2200" dirty="0" smtClean="0">
                <a:solidFill>
                  <a:srgbClr val="113388"/>
                </a:solidFill>
                <a:latin typeface="Arial"/>
              </a:rPr>
              <a:t>Нетиповые продукты по страхованию имущества ЮЛ  </a:t>
            </a:r>
          </a:p>
          <a:p>
            <a:pPr>
              <a:spcBef>
                <a:spcPct val="20000"/>
              </a:spcBef>
              <a:defRPr/>
            </a:pPr>
            <a:r>
              <a:rPr lang="ru-RU" sz="2200" dirty="0" smtClean="0">
                <a:solidFill>
                  <a:srgbClr val="113388"/>
                </a:solidFill>
                <a:latin typeface="Arial"/>
              </a:rPr>
              <a:t>Преимущества</a:t>
            </a:r>
          </a:p>
        </p:txBody>
      </p:sp>
      <p:sp>
        <p:nvSpPr>
          <p:cNvPr id="11" name="Прямоугольник 10"/>
          <p:cNvSpPr/>
          <p:nvPr/>
        </p:nvSpPr>
        <p:spPr>
          <a:xfrm>
            <a:off x="251520" y="984785"/>
            <a:ext cx="5436604" cy="5001369"/>
          </a:xfrm>
          <a:prstGeom prst="rect">
            <a:avLst/>
          </a:prstGeom>
        </p:spPr>
        <p:txBody>
          <a:bodyPr wrap="square">
            <a:spAutoFit/>
          </a:bodyPr>
          <a:lstStyle/>
          <a:p>
            <a:pPr marL="407987" lvl="2" indent="-228600" eaLnBrk="0" hangingPunct="0">
              <a:lnSpc>
                <a:spcPct val="150000"/>
              </a:lnSpc>
              <a:spcBef>
                <a:spcPts val="500"/>
              </a:spcBef>
              <a:buClr>
                <a:srgbClr val="426BB3"/>
              </a:buClr>
              <a:defRPr/>
            </a:pPr>
            <a:r>
              <a:rPr lang="ru-RU" sz="1400" b="1" dirty="0" smtClean="0">
                <a:solidFill>
                  <a:srgbClr val="113388"/>
                </a:solidFill>
                <a:latin typeface="Arial"/>
                <a:ea typeface="+mn-ea"/>
                <a:cs typeface="+mn-cs"/>
              </a:rPr>
              <a:t>Преимущества </a:t>
            </a:r>
            <a:r>
              <a:rPr lang="en-US" sz="1400" b="1" dirty="0" smtClean="0">
                <a:solidFill>
                  <a:srgbClr val="113388"/>
                </a:solidFill>
                <a:latin typeface="Arial"/>
                <a:ea typeface="+mn-ea"/>
                <a:cs typeface="+mn-cs"/>
              </a:rPr>
              <a:t>Allianz:</a:t>
            </a:r>
            <a:endParaRPr lang="ru-RU" sz="1400" b="1" dirty="0" smtClean="0">
              <a:solidFill>
                <a:srgbClr val="113388"/>
              </a:solidFill>
              <a:latin typeface="Arial"/>
              <a:ea typeface="+mn-ea"/>
              <a:cs typeface="+mn-cs"/>
            </a:endParaRPr>
          </a:p>
          <a:p>
            <a:pPr marL="407987" lvl="2" indent="-228600" eaLnBrk="0" hangingPunct="0">
              <a:spcBef>
                <a:spcPts val="500"/>
              </a:spcBef>
              <a:buClr>
                <a:srgbClr val="113388"/>
              </a:buClr>
              <a:buFont typeface="+mj-lt"/>
              <a:buAutoNum type="arabicPeriod"/>
              <a:defRPr/>
            </a:pPr>
            <a:r>
              <a:rPr lang="ru-RU" sz="1050" b="1" dirty="0" smtClean="0">
                <a:solidFill>
                  <a:srgbClr val="113388"/>
                </a:solidFill>
                <a:latin typeface="Arial"/>
                <a:ea typeface="+mn-ea"/>
                <a:cs typeface="+mn-cs"/>
              </a:rPr>
              <a:t>Страхование по новой восстановительной стоимости</a:t>
            </a:r>
            <a:r>
              <a:rPr lang="ru-RU" sz="1050" dirty="0" smtClean="0">
                <a:solidFill>
                  <a:schemeClr val="tx1">
                    <a:lumMod val="75000"/>
                    <a:lumOff val="25000"/>
                  </a:schemeClr>
                </a:solidFill>
                <a:latin typeface="Arial"/>
                <a:ea typeface="+mn-ea"/>
                <a:cs typeface="+mn-cs"/>
              </a:rPr>
              <a:t> - позволяет полностью защитить финансовые интересы Страхователя, избавив его от необходимости искать дополнительные</a:t>
            </a:r>
            <a:r>
              <a:rPr lang="en-US" sz="1050" dirty="0" smtClean="0">
                <a:solidFill>
                  <a:schemeClr val="tx1">
                    <a:lumMod val="75000"/>
                    <a:lumOff val="25000"/>
                  </a:schemeClr>
                </a:solidFill>
                <a:latin typeface="Arial"/>
                <a:ea typeface="+mn-ea"/>
                <a:cs typeface="+mn-cs"/>
              </a:rPr>
              <a:t> </a:t>
            </a:r>
            <a:r>
              <a:rPr lang="ru-RU" sz="1050" dirty="0" smtClean="0">
                <a:solidFill>
                  <a:schemeClr val="tx1">
                    <a:lumMod val="75000"/>
                    <a:lumOff val="25000"/>
                  </a:schemeClr>
                </a:solidFill>
                <a:latin typeface="Arial"/>
                <a:ea typeface="+mn-ea"/>
                <a:cs typeface="+mn-cs"/>
              </a:rPr>
              <a:t>средства для восстановления имущества</a:t>
            </a:r>
            <a:r>
              <a:rPr lang="en-US" sz="1050" dirty="0" smtClean="0">
                <a:solidFill>
                  <a:schemeClr val="tx1">
                    <a:lumMod val="75000"/>
                    <a:lumOff val="25000"/>
                  </a:schemeClr>
                </a:solidFill>
                <a:latin typeface="Arial"/>
                <a:ea typeface="+mn-ea"/>
                <a:cs typeface="+mn-cs"/>
              </a:rPr>
              <a:t>. </a:t>
            </a:r>
            <a:endParaRPr lang="ru-RU" sz="1050" dirty="0" smtClean="0">
              <a:solidFill>
                <a:schemeClr val="tx1">
                  <a:lumMod val="75000"/>
                  <a:lumOff val="25000"/>
                </a:schemeClr>
              </a:solidFill>
              <a:latin typeface="Arial"/>
              <a:ea typeface="+mn-ea"/>
              <a:cs typeface="+mn-cs"/>
            </a:endParaRPr>
          </a:p>
          <a:p>
            <a:pPr marL="407987" lvl="2" indent="-228600" eaLnBrk="0" hangingPunct="0">
              <a:spcBef>
                <a:spcPts val="500"/>
              </a:spcBef>
              <a:buClr>
                <a:srgbClr val="113388"/>
              </a:buClr>
              <a:buFont typeface="+mj-lt"/>
              <a:buAutoNum type="arabicPeriod"/>
              <a:defRPr/>
            </a:pPr>
            <a:r>
              <a:rPr lang="ru-RU" sz="1050" b="1" dirty="0" smtClean="0">
                <a:solidFill>
                  <a:srgbClr val="113388"/>
                </a:solidFill>
                <a:latin typeface="Arial"/>
                <a:ea typeface="+mn-ea"/>
                <a:cs typeface="+mn-cs"/>
              </a:rPr>
              <a:t>Страхование имущества «От всех рисков»</a:t>
            </a:r>
            <a:r>
              <a:rPr lang="ru-RU" sz="1050" b="1" dirty="0" smtClean="0">
                <a:solidFill>
                  <a:srgbClr val="000000"/>
                </a:solidFill>
                <a:latin typeface="Arial"/>
                <a:ea typeface="+mn-ea"/>
                <a:cs typeface="+mn-cs"/>
              </a:rPr>
              <a:t> </a:t>
            </a:r>
            <a:r>
              <a:rPr lang="ru-RU" sz="1050" dirty="0" smtClean="0">
                <a:solidFill>
                  <a:schemeClr val="tx1">
                    <a:lumMod val="75000"/>
                    <a:lumOff val="25000"/>
                  </a:schemeClr>
                </a:solidFill>
                <a:latin typeface="Arial"/>
                <a:ea typeface="+mn-ea"/>
                <a:cs typeface="+mn-cs"/>
              </a:rPr>
              <a:t>- обеспечивает максимально широкую защиту от различных событий, природу и источник которых клиент не мог предположить заранее. Гибкое страховое покрытие позволяет учитывать потребности разных клиентов. В конкурирующих страховых компаниях страхование «От всех рисков» является привилегией только крупных клиентов</a:t>
            </a:r>
            <a:r>
              <a:rPr lang="en-US" sz="1050" dirty="0" smtClean="0">
                <a:solidFill>
                  <a:schemeClr val="tx1">
                    <a:lumMod val="75000"/>
                    <a:lumOff val="25000"/>
                  </a:schemeClr>
                </a:solidFill>
                <a:latin typeface="Arial"/>
                <a:ea typeface="+mn-ea"/>
                <a:cs typeface="+mn-cs"/>
              </a:rPr>
              <a:t>.</a:t>
            </a:r>
            <a:r>
              <a:rPr lang="ru-RU" sz="1050" dirty="0" smtClean="0">
                <a:solidFill>
                  <a:schemeClr val="tx1">
                    <a:lumMod val="75000"/>
                    <a:lumOff val="25000"/>
                  </a:schemeClr>
                </a:solidFill>
                <a:latin typeface="Arial"/>
                <a:ea typeface="+mn-ea"/>
                <a:cs typeface="+mn-cs"/>
              </a:rPr>
              <a:t> </a:t>
            </a:r>
          </a:p>
          <a:p>
            <a:pPr marL="407987" lvl="2" indent="-228600" eaLnBrk="0" hangingPunct="0">
              <a:spcBef>
                <a:spcPts val="500"/>
              </a:spcBef>
              <a:buClr>
                <a:srgbClr val="113388"/>
              </a:buClr>
              <a:buFont typeface="+mj-lt"/>
              <a:buAutoNum type="arabicPeriod"/>
              <a:defRPr/>
            </a:pPr>
            <a:r>
              <a:rPr lang="ru-RU" sz="1050" b="1" dirty="0" smtClean="0">
                <a:solidFill>
                  <a:srgbClr val="113388"/>
                </a:solidFill>
                <a:latin typeface="Arial"/>
                <a:ea typeface="+mn-ea"/>
                <a:cs typeface="+mn-cs"/>
              </a:rPr>
              <a:t>Расширенное страховое покрытие при страховании от поименованных рисков:</a:t>
            </a:r>
            <a:endParaRPr lang="en-US" sz="1050" b="1" dirty="0" smtClean="0">
              <a:solidFill>
                <a:srgbClr val="113388"/>
              </a:solidFill>
              <a:latin typeface="Arial"/>
              <a:ea typeface="+mn-ea"/>
              <a:cs typeface="+mn-cs"/>
            </a:endParaRPr>
          </a:p>
          <a:p>
            <a:pPr marL="714375" lvl="2" indent="-171450" eaLnBrk="0" hangingPunct="0">
              <a:spcBef>
                <a:spcPts val="500"/>
              </a:spcBef>
              <a:buClr>
                <a:srgbClr val="113388"/>
              </a:buClr>
              <a:buFontTx/>
              <a:buChar char="•"/>
              <a:defRPr/>
            </a:pPr>
            <a:r>
              <a:rPr lang="ru-RU" sz="1050" dirty="0" smtClean="0">
                <a:solidFill>
                  <a:srgbClr val="113388"/>
                </a:solidFill>
                <a:latin typeface="Arial"/>
                <a:ea typeface="+mn-ea"/>
                <a:cs typeface="+mn-cs"/>
              </a:rPr>
              <a:t>более широкое покрытие по заливам чем принятый на рынке стандарт</a:t>
            </a:r>
            <a:r>
              <a:rPr lang="ru-RU" sz="1050" dirty="0" smtClean="0">
                <a:solidFill>
                  <a:srgbClr val="000000"/>
                </a:solidFill>
                <a:latin typeface="Arial"/>
                <a:ea typeface="+mn-ea"/>
                <a:cs typeface="+mn-cs"/>
              </a:rPr>
              <a:t> </a:t>
            </a:r>
            <a:r>
              <a:rPr lang="en-US" sz="1050" dirty="0" smtClean="0">
                <a:solidFill>
                  <a:srgbClr val="000000"/>
                </a:solidFill>
                <a:latin typeface="Arial"/>
                <a:ea typeface="+mn-ea"/>
                <a:cs typeface="+mn-cs"/>
              </a:rPr>
              <a:t>–</a:t>
            </a:r>
            <a:r>
              <a:rPr lang="ru-RU" sz="1050" dirty="0" smtClean="0">
                <a:solidFill>
                  <a:schemeClr val="tx1">
                    <a:lumMod val="75000"/>
                    <a:lumOff val="25000"/>
                  </a:schemeClr>
                </a:solidFill>
                <a:latin typeface="Arial"/>
                <a:ea typeface="+mn-ea"/>
                <a:cs typeface="+mn-cs"/>
              </a:rPr>
              <a:t>оплачиваются убытки в том числе за засор канализации, если место выхода воды из канализации находится вне застрахованных помещений, за разрыв труб от мороза, возмещаются расходы на устранение самой аварии, включая поиск течи, замену труб (не более 2 погонных метров)</a:t>
            </a:r>
            <a:r>
              <a:rPr lang="en-US" sz="1050" dirty="0" smtClean="0">
                <a:solidFill>
                  <a:schemeClr val="tx1">
                    <a:lumMod val="75000"/>
                    <a:lumOff val="25000"/>
                  </a:schemeClr>
                </a:solidFill>
                <a:latin typeface="Arial"/>
                <a:ea typeface="+mn-ea"/>
                <a:cs typeface="+mn-cs"/>
              </a:rPr>
              <a:t>.</a:t>
            </a:r>
            <a:endParaRPr lang="ru-RU" sz="1050" dirty="0" smtClean="0">
              <a:solidFill>
                <a:schemeClr val="tx1">
                  <a:lumMod val="75000"/>
                  <a:lumOff val="25000"/>
                </a:schemeClr>
              </a:solidFill>
              <a:latin typeface="Arial"/>
              <a:ea typeface="+mn-ea"/>
              <a:cs typeface="+mn-cs"/>
            </a:endParaRPr>
          </a:p>
          <a:p>
            <a:pPr marL="714375" lvl="2" indent="-171450" eaLnBrk="0" hangingPunct="0">
              <a:spcBef>
                <a:spcPts val="500"/>
              </a:spcBef>
              <a:buClr>
                <a:srgbClr val="113388"/>
              </a:buClr>
              <a:buFontTx/>
              <a:buChar char="•"/>
              <a:defRPr/>
            </a:pPr>
            <a:r>
              <a:rPr lang="ru-RU" sz="1050" dirty="0" smtClean="0">
                <a:solidFill>
                  <a:srgbClr val="113388"/>
                </a:solidFill>
                <a:latin typeface="Arial"/>
                <a:ea typeface="+mn-ea"/>
                <a:cs typeface="+mn-cs"/>
              </a:rPr>
              <a:t>более широкое покрытие по риску «Противоправные действия третьих лиц»,</a:t>
            </a:r>
            <a:r>
              <a:rPr lang="ru-RU" sz="1050" dirty="0" smtClean="0">
                <a:solidFill>
                  <a:srgbClr val="000000"/>
                </a:solidFill>
                <a:latin typeface="Arial"/>
                <a:ea typeface="+mn-ea"/>
                <a:cs typeface="+mn-cs"/>
              </a:rPr>
              <a:t> </a:t>
            </a:r>
            <a:r>
              <a:rPr lang="ru-RU" sz="1050" dirty="0" smtClean="0">
                <a:solidFill>
                  <a:schemeClr val="tx1">
                    <a:lumMod val="75000"/>
                    <a:lumOff val="25000"/>
                  </a:schemeClr>
                </a:solidFill>
                <a:latin typeface="Arial"/>
                <a:ea typeface="+mn-ea"/>
                <a:cs typeface="+mn-cs"/>
              </a:rPr>
              <a:t>включая уничтожение или повреждение чужого имущества (ст. 7.17 </a:t>
            </a:r>
            <a:r>
              <a:rPr lang="ru-RU" sz="1050" dirty="0" err="1" smtClean="0">
                <a:solidFill>
                  <a:schemeClr val="tx1">
                    <a:lumMod val="75000"/>
                    <a:lumOff val="25000"/>
                  </a:schemeClr>
                </a:solidFill>
                <a:latin typeface="Arial"/>
                <a:ea typeface="+mn-ea"/>
                <a:cs typeface="+mn-cs"/>
              </a:rPr>
              <a:t>КоАП</a:t>
            </a:r>
            <a:r>
              <a:rPr lang="ru-RU" sz="1050" dirty="0" smtClean="0">
                <a:solidFill>
                  <a:schemeClr val="tx1">
                    <a:lumMod val="75000"/>
                    <a:lumOff val="25000"/>
                  </a:schemeClr>
                </a:solidFill>
                <a:latin typeface="Arial"/>
                <a:ea typeface="+mn-ea"/>
                <a:cs typeface="+mn-cs"/>
              </a:rPr>
              <a:t> РФ) и мелкое хулиганство (ст. 20.1 </a:t>
            </a:r>
            <a:r>
              <a:rPr lang="ru-RU" sz="1050" dirty="0" err="1" smtClean="0">
                <a:solidFill>
                  <a:schemeClr val="tx1">
                    <a:lumMod val="75000"/>
                    <a:lumOff val="25000"/>
                  </a:schemeClr>
                </a:solidFill>
                <a:latin typeface="Arial"/>
                <a:ea typeface="+mn-ea"/>
                <a:cs typeface="+mn-cs"/>
              </a:rPr>
              <a:t>КоАП</a:t>
            </a:r>
            <a:r>
              <a:rPr lang="ru-RU" sz="1050" dirty="0" smtClean="0">
                <a:solidFill>
                  <a:schemeClr val="tx1">
                    <a:lumMod val="75000"/>
                    <a:lumOff val="25000"/>
                  </a:schemeClr>
                </a:solidFill>
                <a:latin typeface="Arial"/>
                <a:ea typeface="+mn-ea"/>
                <a:cs typeface="+mn-cs"/>
              </a:rPr>
              <a:t> РФ)</a:t>
            </a:r>
            <a:r>
              <a:rPr lang="en-US" sz="1050" dirty="0" smtClean="0">
                <a:solidFill>
                  <a:schemeClr val="tx1">
                    <a:lumMod val="75000"/>
                    <a:lumOff val="25000"/>
                  </a:schemeClr>
                </a:solidFill>
                <a:latin typeface="Arial"/>
                <a:ea typeface="+mn-ea"/>
                <a:cs typeface="+mn-cs"/>
              </a:rPr>
              <a:t>.</a:t>
            </a:r>
          </a:p>
          <a:p>
            <a:pPr marL="714375" lvl="2" indent="-171450" eaLnBrk="0" hangingPunct="0">
              <a:spcBef>
                <a:spcPts val="500"/>
              </a:spcBef>
              <a:buClr>
                <a:srgbClr val="113388"/>
              </a:buClr>
              <a:buFontTx/>
              <a:buChar char="•"/>
              <a:defRPr/>
            </a:pPr>
            <a:r>
              <a:rPr lang="ru-RU" sz="1050" dirty="0" smtClean="0">
                <a:solidFill>
                  <a:srgbClr val="113388"/>
                </a:solidFill>
                <a:latin typeface="Arial"/>
                <a:ea typeface="+mn-ea"/>
                <a:cs typeface="+mn-cs"/>
              </a:rPr>
              <a:t>неагрегатная страховая сумма</a:t>
            </a:r>
            <a:r>
              <a:rPr lang="ru-RU" sz="1050" dirty="0" smtClean="0">
                <a:solidFill>
                  <a:srgbClr val="000000"/>
                </a:solidFill>
                <a:latin typeface="Arial"/>
                <a:ea typeface="+mn-ea"/>
                <a:cs typeface="+mn-cs"/>
              </a:rPr>
              <a:t> </a:t>
            </a:r>
            <a:r>
              <a:rPr lang="ru-RU" sz="1050" dirty="0" smtClean="0">
                <a:solidFill>
                  <a:schemeClr val="tx1">
                    <a:lumMod val="75000"/>
                    <a:lumOff val="25000"/>
                  </a:schemeClr>
                </a:solidFill>
                <a:latin typeface="Arial"/>
                <a:ea typeface="+mn-ea"/>
                <a:cs typeface="+mn-cs"/>
              </a:rPr>
              <a:t>– это фиксированная сумма выплаты, оговариваемая со страхователем в процессе заключения договора, которая не уменьшающаяся в зависимости от количества страховых случаев и выплаченных Вам сумм. Лимит по каждому страховому случаю всегда будет равен неагрегатной страховой сумме. </a:t>
            </a:r>
            <a:endParaRPr lang="ru-RU" dirty="0">
              <a:solidFill>
                <a:schemeClr val="tx1">
                  <a:lumMod val="75000"/>
                  <a:lumOff val="25000"/>
                </a:schemeClr>
              </a:solidFill>
            </a:endParaRPr>
          </a:p>
        </p:txBody>
      </p:sp>
      <p:pic>
        <p:nvPicPr>
          <p:cNvPr id="1026" name="Picture 2" descr="C:\Documents and Settings\VeretentsevaMV\My Documents\My Pictures\Офис\1173310397_600x800px__72dpi.png"/>
          <p:cNvPicPr>
            <a:picLocks noChangeAspect="1" noChangeArrowheads="1"/>
          </p:cNvPicPr>
          <p:nvPr/>
        </p:nvPicPr>
        <p:blipFill>
          <a:blip r:embed="rId2" cstate="email"/>
          <a:srcRect/>
          <a:stretch>
            <a:fillRect/>
          </a:stretch>
        </p:blipFill>
        <p:spPr bwMode="auto">
          <a:xfrm>
            <a:off x="5940152" y="1268760"/>
            <a:ext cx="2880320" cy="4405672"/>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p:cNvSpPr>
          <p:nvPr/>
        </p:nvSpPr>
        <p:spPr bwMode="auto">
          <a:xfrm>
            <a:off x="287524" y="179343"/>
            <a:ext cx="8435975" cy="642938"/>
          </a:xfrm>
          <a:prstGeom prst="rect">
            <a:avLst/>
          </a:prstGeom>
          <a:noFill/>
          <a:ln w="9525">
            <a:noFill/>
            <a:miter lim="800000"/>
            <a:headEnd/>
            <a:tailEnd/>
          </a:ln>
        </p:spPr>
        <p:txBody>
          <a:bodyPr anchor="ctr"/>
          <a:lstStyle/>
          <a:p>
            <a:pPr>
              <a:spcBef>
                <a:spcPct val="20000"/>
              </a:spcBef>
              <a:defRPr/>
            </a:pPr>
            <a:r>
              <a:rPr lang="ru-RU" sz="2200" dirty="0" smtClean="0">
                <a:solidFill>
                  <a:srgbClr val="113388"/>
                </a:solidFill>
                <a:latin typeface="Arial"/>
              </a:rPr>
              <a:t>Страхование ответственности ЮЛ</a:t>
            </a:r>
          </a:p>
        </p:txBody>
      </p:sp>
      <p:sp>
        <p:nvSpPr>
          <p:cNvPr id="11" name="Прямоугольник 10"/>
          <p:cNvSpPr/>
          <p:nvPr/>
        </p:nvSpPr>
        <p:spPr>
          <a:xfrm>
            <a:off x="287524" y="939926"/>
            <a:ext cx="5292588" cy="5270674"/>
          </a:xfrm>
          <a:prstGeom prst="rect">
            <a:avLst/>
          </a:prstGeom>
        </p:spPr>
        <p:txBody>
          <a:bodyPr wrap="square">
            <a:spAutoFit/>
          </a:bodyPr>
          <a:lstStyle/>
          <a:p>
            <a:pPr marL="3175" lvl="2" indent="-3175" eaLnBrk="0" hangingPunct="0">
              <a:spcBef>
                <a:spcPts val="500"/>
              </a:spcBef>
              <a:buClr>
                <a:srgbClr val="426BB3"/>
              </a:buClr>
              <a:defRPr/>
            </a:pPr>
            <a:r>
              <a:rPr lang="ru-RU" sz="1200" b="1" dirty="0" smtClean="0">
                <a:solidFill>
                  <a:srgbClr val="113388"/>
                </a:solidFill>
                <a:latin typeface="Arial"/>
                <a:ea typeface="+mn-ea"/>
                <a:cs typeface="+mn-cs"/>
              </a:rPr>
              <a:t>Типовой продукт по страхованию ответственности при использовании нежилых помещений </a:t>
            </a:r>
          </a:p>
          <a:p>
            <a:pPr marL="520700" lvl="2" indent="-342900" eaLnBrk="0" hangingPunct="0">
              <a:lnSpc>
                <a:spcPct val="150000"/>
              </a:lnSpc>
              <a:spcBef>
                <a:spcPts val="500"/>
              </a:spcBef>
              <a:buClr>
                <a:srgbClr val="113388"/>
              </a:buClr>
              <a:buFont typeface="+mj-lt"/>
              <a:buAutoNum type="arabicPeriod"/>
              <a:defRPr/>
            </a:pPr>
            <a:r>
              <a:rPr lang="ru-RU" sz="1200" b="1" dirty="0" smtClean="0">
                <a:solidFill>
                  <a:srgbClr val="003781"/>
                </a:solidFill>
                <a:latin typeface="Arial"/>
                <a:ea typeface="+mn-ea"/>
                <a:cs typeface="+mn-cs"/>
              </a:rPr>
              <a:t>Стоимость полиса зависит от:</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характера использования здания/помещения (офис, склад, торговое помещение)</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года постройки (год проведения последнего капитального ремонта) здания</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площади помещения</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страховой суммы</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материала перекрытий здания</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наличия примыкающих (сбоку, сверху, снизу) помещений (зданий)</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наличия автоматических средств пожаротушения</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размера безусловной франшизы</a:t>
            </a:r>
          </a:p>
          <a:p>
            <a:pPr marL="712788" indent="-169863" hangingPunct="0">
              <a:buClr>
                <a:srgbClr val="113388"/>
              </a:buClr>
            </a:pPr>
            <a:endParaRPr lang="ru-RU" sz="1200" dirty="0" smtClean="0">
              <a:solidFill>
                <a:schemeClr val="tx1">
                  <a:lumMod val="75000"/>
                  <a:lumOff val="25000"/>
                </a:schemeClr>
              </a:solidFill>
              <a:latin typeface="+mn-lt"/>
            </a:endParaRPr>
          </a:p>
          <a:p>
            <a:pPr marL="520700" lvl="2" indent="-342900" eaLnBrk="0" hangingPunct="0">
              <a:spcBef>
                <a:spcPts val="500"/>
              </a:spcBef>
              <a:buClr>
                <a:srgbClr val="113388"/>
              </a:buClr>
              <a:buFont typeface="+mj-lt"/>
              <a:buAutoNum type="arabicPeriod" startAt="2"/>
              <a:defRPr/>
            </a:pPr>
            <a:r>
              <a:rPr lang="ru-RU" sz="1200" b="1" dirty="0" smtClean="0">
                <a:solidFill>
                  <a:srgbClr val="003781"/>
                </a:solidFill>
                <a:latin typeface="Arial"/>
              </a:rPr>
              <a:t>Объект страхования -</a:t>
            </a:r>
            <a:r>
              <a:rPr lang="ru-RU" sz="1200" b="1" dirty="0" smtClean="0">
                <a:solidFill>
                  <a:schemeClr val="tx1">
                    <a:lumMod val="75000"/>
                    <a:lumOff val="25000"/>
                  </a:schemeClr>
                </a:solidFill>
                <a:latin typeface="Arial"/>
              </a:rPr>
              <a:t> </a:t>
            </a:r>
            <a:r>
              <a:rPr lang="ru-RU" sz="1200" dirty="0" smtClean="0">
                <a:solidFill>
                  <a:schemeClr val="tx1">
                    <a:lumMod val="75000"/>
                    <a:lumOff val="25000"/>
                  </a:schemeClr>
                </a:solidFill>
                <a:latin typeface="+mn-lt"/>
              </a:rPr>
              <a:t>имущественные интересы Страхователя, связанные с его обязанностью в порядке, установленном законодательством Российской Федерации, возместить вред, причиненный жизни, здоровью и/или имуществу </a:t>
            </a:r>
            <a:r>
              <a:rPr lang="ru-RU" sz="1200" dirty="0" err="1" smtClean="0">
                <a:solidFill>
                  <a:schemeClr val="tx1">
                    <a:lumMod val="75000"/>
                    <a:lumOff val="25000"/>
                  </a:schemeClr>
                </a:solidFill>
                <a:latin typeface="+mn-lt"/>
              </a:rPr>
              <a:t>Выгодоприобретателей</a:t>
            </a:r>
            <a:r>
              <a:rPr lang="ru-RU" sz="1200" dirty="0" smtClean="0">
                <a:solidFill>
                  <a:schemeClr val="tx1">
                    <a:lumMod val="75000"/>
                    <a:lumOff val="25000"/>
                  </a:schemeClr>
                </a:solidFill>
                <a:latin typeface="+mn-lt"/>
              </a:rPr>
              <a:t> в результате:</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эксплуатации нежилых помещений, расположенных по адресу</a:t>
            </a:r>
          </a:p>
          <a:p>
            <a:pPr marL="712788" indent="-169863" hangingPunct="0">
              <a:buClr>
                <a:srgbClr val="113388"/>
              </a:buClr>
              <a:buFont typeface="Arial" pitchFamily="34" charset="0"/>
              <a:buChar char="•"/>
            </a:pPr>
            <a:r>
              <a:rPr lang="ru-RU" sz="1200" dirty="0" smtClean="0">
                <a:solidFill>
                  <a:schemeClr val="tx1">
                    <a:lumMod val="75000"/>
                    <a:lumOff val="25000"/>
                  </a:schemeClr>
                </a:solidFill>
                <a:latin typeface="+mn-lt"/>
              </a:rPr>
              <a:t>проведения работ по отделке, переустройству и переоборудованию нежилых  помещений, расположенных по адресу   </a:t>
            </a:r>
            <a:r>
              <a:rPr lang="ru-RU" sz="1200" dirty="0" smtClean="0">
                <a:latin typeface="+mn-lt"/>
              </a:rPr>
              <a:t> </a:t>
            </a:r>
            <a:r>
              <a:rPr lang="ru-RU" sz="800" dirty="0" smtClean="0"/>
              <a:t> </a:t>
            </a:r>
          </a:p>
          <a:p>
            <a:pPr marL="180975" lvl="2" indent="-3175" eaLnBrk="0" hangingPunct="0">
              <a:lnSpc>
                <a:spcPct val="150000"/>
              </a:lnSpc>
              <a:spcBef>
                <a:spcPts val="500"/>
              </a:spcBef>
              <a:buClr>
                <a:srgbClr val="426BB3"/>
              </a:buClr>
              <a:defRPr/>
            </a:pPr>
            <a:endParaRPr lang="ru-RU" sz="1400" b="1" dirty="0" smtClean="0">
              <a:solidFill>
                <a:srgbClr val="113388"/>
              </a:solidFill>
              <a:latin typeface="Arial"/>
              <a:ea typeface="+mn-ea"/>
              <a:cs typeface="+mn-cs"/>
            </a:endParaRPr>
          </a:p>
        </p:txBody>
      </p:sp>
      <p:pic>
        <p:nvPicPr>
          <p:cNvPr id="2050" name="Picture 2" descr="C:\Documents and Settings\VeretentsevaMV\My Documents\My Pictures\Офис\103924468_600x800px__72dpi.png"/>
          <p:cNvPicPr>
            <a:picLocks noChangeAspect="1" noChangeArrowheads="1"/>
          </p:cNvPicPr>
          <p:nvPr/>
        </p:nvPicPr>
        <p:blipFill>
          <a:blip r:embed="rId2" cstate="email"/>
          <a:srcRect/>
          <a:stretch>
            <a:fillRect/>
          </a:stretch>
        </p:blipFill>
        <p:spPr bwMode="auto">
          <a:xfrm>
            <a:off x="5688124" y="1039277"/>
            <a:ext cx="3002634" cy="4513959"/>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0" y="0"/>
            <a:ext cx="9144000" cy="6858000"/>
          </a:xfrm>
          <a:prstGeom prst="rect">
            <a:avLst/>
          </a:prstGeom>
          <a:solidFill>
            <a:srgbClr val="D9D9D9"/>
          </a:solidFill>
          <a:ln w="9525">
            <a:noFill/>
            <a:miter lim="800000"/>
            <a:headEnd/>
            <a:tailEnd/>
          </a:ln>
        </p:spPr>
        <p:txBody>
          <a:bodyPr wrap="none" anchor="ctr"/>
          <a:lstStyle/>
          <a:p>
            <a:pPr algn="ctr"/>
            <a:endParaRPr lang="ru-RU" altLang="ru-RU"/>
          </a:p>
        </p:txBody>
      </p:sp>
      <p:sp>
        <p:nvSpPr>
          <p:cNvPr id="13315" name="Rectangle 14"/>
          <p:cNvSpPr>
            <a:spLocks noChangeArrowheads="1"/>
          </p:cNvSpPr>
          <p:nvPr/>
        </p:nvSpPr>
        <p:spPr bwMode="auto">
          <a:xfrm>
            <a:off x="107950" y="123825"/>
            <a:ext cx="8886825" cy="6184900"/>
          </a:xfrm>
          <a:prstGeom prst="rect">
            <a:avLst/>
          </a:prstGeom>
          <a:solidFill>
            <a:schemeClr val="bg1"/>
          </a:solidFill>
          <a:ln w="9525">
            <a:noFill/>
            <a:miter lim="800000"/>
            <a:headEnd/>
            <a:tailEnd/>
          </a:ln>
        </p:spPr>
        <p:txBody>
          <a:bodyPr wrap="none" anchor="ctr"/>
          <a:lstStyle/>
          <a:p>
            <a:pPr algn="ctr"/>
            <a:endParaRPr lang="ru-RU" altLang="ru-RU"/>
          </a:p>
        </p:txBody>
      </p:sp>
      <p:pic>
        <p:nvPicPr>
          <p:cNvPr id="13316" name="Bild 8" descr="AZ_Logo_RGB.ai"/>
          <p:cNvPicPr>
            <a:picLocks noChangeAspect="1"/>
          </p:cNvPicPr>
          <p:nvPr/>
        </p:nvPicPr>
        <p:blipFill>
          <a:blip r:embed="rId2" cstate="print"/>
          <a:srcRect/>
          <a:stretch>
            <a:fillRect/>
          </a:stretch>
        </p:blipFill>
        <p:spPr bwMode="auto">
          <a:xfrm>
            <a:off x="7402513" y="6010275"/>
            <a:ext cx="1273175" cy="566738"/>
          </a:xfrm>
          <a:prstGeom prst="rect">
            <a:avLst/>
          </a:prstGeom>
          <a:noFill/>
          <a:ln w="9525">
            <a:noFill/>
            <a:miter lim="800000"/>
            <a:headEnd/>
            <a:tailEnd/>
          </a:ln>
        </p:spPr>
      </p:pic>
      <p:sp>
        <p:nvSpPr>
          <p:cNvPr id="13317" name="Заголовок 1"/>
          <p:cNvSpPr>
            <a:spLocks/>
          </p:cNvSpPr>
          <p:nvPr/>
        </p:nvSpPr>
        <p:spPr bwMode="auto">
          <a:xfrm>
            <a:off x="255588" y="549275"/>
            <a:ext cx="8277225" cy="503238"/>
          </a:xfrm>
          <a:prstGeom prst="rect">
            <a:avLst/>
          </a:prstGeom>
          <a:noFill/>
          <a:ln w="9525">
            <a:noFill/>
            <a:miter lim="800000"/>
            <a:headEnd/>
            <a:tailEnd/>
          </a:ln>
        </p:spPr>
        <p:txBody>
          <a:bodyPr anchor="ctr"/>
          <a:lstStyle/>
          <a:p>
            <a:pPr eaLnBrk="0" hangingPunct="0">
              <a:lnSpc>
                <a:spcPct val="80000"/>
              </a:lnSpc>
              <a:tabLst>
                <a:tab pos="266700" algn="l"/>
              </a:tabLst>
            </a:pPr>
            <a:r>
              <a:rPr lang="en-US" altLang="ru-RU" sz="2200">
                <a:solidFill>
                  <a:srgbClr val="113388"/>
                </a:solidFill>
              </a:rPr>
              <a:t>Allianz</a:t>
            </a:r>
            <a:r>
              <a:rPr lang="ru-RU" altLang="ru-RU" sz="2200">
                <a:solidFill>
                  <a:srgbClr val="113388"/>
                </a:solidFill>
              </a:rPr>
              <a:t> в России – международный бренд №</a:t>
            </a:r>
            <a:r>
              <a:rPr lang="en-US" altLang="ru-RU" sz="2200">
                <a:solidFill>
                  <a:srgbClr val="113388"/>
                </a:solidFill>
              </a:rPr>
              <a:t>1</a:t>
            </a:r>
            <a:endParaRPr lang="ru-RU" altLang="ru-RU" sz="2200">
              <a:solidFill>
                <a:srgbClr val="113388"/>
              </a:solidFill>
            </a:endParaRPr>
          </a:p>
        </p:txBody>
      </p:sp>
      <p:sp>
        <p:nvSpPr>
          <p:cNvPr id="26" name="Прямоугольник 25"/>
          <p:cNvSpPr/>
          <p:nvPr/>
        </p:nvSpPr>
        <p:spPr>
          <a:xfrm>
            <a:off x="395288" y="6092825"/>
            <a:ext cx="2652712" cy="169863"/>
          </a:xfrm>
          <a:prstGeom prst="rect">
            <a:avLst/>
          </a:prstGeom>
        </p:spPr>
        <p:txBody>
          <a:bodyPr wrap="none">
            <a:spAutoFit/>
          </a:bodyPr>
          <a:lstStyle/>
          <a:p>
            <a:pPr>
              <a:defRPr/>
            </a:pPr>
            <a:r>
              <a:rPr lang="ru-RU" sz="500" dirty="0">
                <a:solidFill>
                  <a:schemeClr val="tx1">
                    <a:lumMod val="50000"/>
                    <a:lumOff val="50000"/>
                  </a:schemeClr>
                </a:solidFill>
                <a:latin typeface="Arial" pitchFamily="34" charset="0"/>
                <a:cs typeface="+mn-cs"/>
              </a:rPr>
              <a:t>Данные в соответствии с отчетностью группы </a:t>
            </a:r>
            <a:r>
              <a:rPr lang="en-US" sz="500" dirty="0">
                <a:solidFill>
                  <a:schemeClr val="tx1">
                    <a:lumMod val="50000"/>
                    <a:lumOff val="50000"/>
                  </a:schemeClr>
                </a:solidFill>
                <a:latin typeface="Arial" pitchFamily="34" charset="0"/>
                <a:cs typeface="+mn-cs"/>
              </a:rPr>
              <a:t>Allianz </a:t>
            </a:r>
            <a:r>
              <a:rPr lang="ru-RU" sz="500" dirty="0">
                <a:solidFill>
                  <a:schemeClr val="tx1">
                    <a:lumMod val="50000"/>
                    <a:lumOff val="50000"/>
                  </a:schemeClr>
                </a:solidFill>
                <a:latin typeface="Arial" pitchFamily="34" charset="0"/>
                <a:cs typeface="+mn-cs"/>
              </a:rPr>
              <a:t>в России по итогам 2012 года</a:t>
            </a:r>
            <a:endParaRPr lang="ru-RU" sz="500" dirty="0">
              <a:latin typeface="Arial" pitchFamily="34" charset="0"/>
              <a:cs typeface="+mn-cs"/>
            </a:endParaRPr>
          </a:p>
        </p:txBody>
      </p:sp>
      <p:pic>
        <p:nvPicPr>
          <p:cNvPr id="13319" name="Picture 9" descr="C:\Documents and Settings\ShishkovaOS\Desktop\Безымянный.bmp"/>
          <p:cNvPicPr>
            <a:picLocks noChangeAspect="1" noChangeArrowheads="1"/>
          </p:cNvPicPr>
          <p:nvPr/>
        </p:nvPicPr>
        <p:blipFill>
          <a:blip r:embed="rId3" cstate="print"/>
          <a:srcRect/>
          <a:stretch>
            <a:fillRect/>
          </a:stretch>
        </p:blipFill>
        <p:spPr bwMode="auto">
          <a:xfrm>
            <a:off x="250825" y="1700213"/>
            <a:ext cx="7085013" cy="4608512"/>
          </a:xfrm>
          <a:prstGeom prst="rect">
            <a:avLst/>
          </a:prstGeom>
          <a:solidFill>
            <a:schemeClr val="bg1"/>
          </a:solidFill>
          <a:ln w="9525">
            <a:noFill/>
            <a:miter lim="800000"/>
            <a:headEnd/>
            <a:tailEnd/>
          </a:ln>
        </p:spPr>
      </p:pic>
      <p:sp>
        <p:nvSpPr>
          <p:cNvPr id="12294" name="TextBox 11"/>
          <p:cNvSpPr txBox="1">
            <a:spLocks noChangeArrowheads="1"/>
          </p:cNvSpPr>
          <p:nvPr/>
        </p:nvSpPr>
        <p:spPr bwMode="auto">
          <a:xfrm>
            <a:off x="5724525" y="1196975"/>
            <a:ext cx="3024188" cy="2138363"/>
          </a:xfrm>
          <a:prstGeom prst="rect">
            <a:avLst/>
          </a:prstGeom>
          <a:noFill/>
          <a:ln w="9525">
            <a:noFill/>
            <a:miter lim="800000"/>
            <a:headEnd/>
            <a:tailEnd/>
          </a:ln>
        </p:spPr>
        <p:txBody>
          <a:bodyPr>
            <a:spAutoFit/>
          </a:bodyPr>
          <a:lstStyle/>
          <a:p>
            <a:pPr algn="just" eaLnBrk="0" hangingPunct="0">
              <a:spcAft>
                <a:spcPts val="300"/>
              </a:spcAft>
              <a:buClr>
                <a:srgbClr val="113388"/>
              </a:buClr>
              <a:tabLst>
                <a:tab pos="266700" algn="l"/>
              </a:tabLst>
              <a:defRPr/>
            </a:pPr>
            <a:r>
              <a:rPr lang="ru-RU" sz="1200" dirty="0">
                <a:solidFill>
                  <a:schemeClr val="tx1">
                    <a:lumMod val="75000"/>
                    <a:lumOff val="25000"/>
                  </a:schemeClr>
                </a:solidFill>
                <a:latin typeface="+mn-lt"/>
                <a:cs typeface="+mn-cs"/>
              </a:rPr>
              <a:t>В Группу компаний Allianz в России входят:</a:t>
            </a:r>
          </a:p>
          <a:p>
            <a:pPr algn="just" eaLnBrk="0" hangingPunct="0">
              <a:spcAft>
                <a:spcPts val="300"/>
              </a:spcAft>
              <a:buClr>
                <a:srgbClr val="113388"/>
              </a:buClr>
              <a:tabLst>
                <a:tab pos="266700" algn="l"/>
              </a:tabLst>
              <a:defRPr/>
            </a:pPr>
            <a:endParaRPr lang="ru-RU" sz="100" dirty="0">
              <a:solidFill>
                <a:schemeClr val="tx1">
                  <a:lumMod val="75000"/>
                  <a:lumOff val="25000"/>
                </a:schemeClr>
              </a:solidFill>
              <a:latin typeface="+mn-lt"/>
              <a:cs typeface="+mn-cs"/>
            </a:endParaRPr>
          </a:p>
          <a:p>
            <a:pPr marL="266700" indent="-177800" algn="just" eaLnBrk="0" hangingPunct="0">
              <a:spcAft>
                <a:spcPts val="300"/>
              </a:spcAft>
              <a:buClr>
                <a:srgbClr val="113388"/>
              </a:buClr>
              <a:buFont typeface="Arial" pitchFamily="34" charset="0"/>
              <a:buChar char="•"/>
              <a:tabLst>
                <a:tab pos="266700" algn="l"/>
              </a:tabLst>
              <a:defRPr/>
            </a:pPr>
            <a:r>
              <a:rPr lang="ru-RU" sz="1200" dirty="0">
                <a:solidFill>
                  <a:schemeClr val="tx1">
                    <a:lumMod val="75000"/>
                    <a:lumOff val="25000"/>
                  </a:schemeClr>
                </a:solidFill>
                <a:latin typeface="+mn-lt"/>
                <a:cs typeface="+mn-cs"/>
              </a:rPr>
              <a:t> ОАО СК «Альянс»</a:t>
            </a:r>
          </a:p>
          <a:p>
            <a:pPr marL="266700" indent="-177800" algn="just" eaLnBrk="0" hangingPunct="0">
              <a:spcAft>
                <a:spcPts val="300"/>
              </a:spcAft>
              <a:buClr>
                <a:srgbClr val="113388"/>
              </a:buClr>
              <a:buFont typeface="Arial" pitchFamily="34" charset="0"/>
              <a:buChar char="•"/>
              <a:tabLst>
                <a:tab pos="266700" algn="l"/>
              </a:tabLst>
              <a:defRPr/>
            </a:pPr>
            <a:r>
              <a:rPr lang="ru-RU" sz="1200" dirty="0">
                <a:solidFill>
                  <a:schemeClr val="tx1">
                    <a:lumMod val="75000"/>
                    <a:lumOff val="25000"/>
                  </a:schemeClr>
                </a:solidFill>
                <a:latin typeface="+mn-lt"/>
                <a:cs typeface="+mn-cs"/>
              </a:rPr>
              <a:t> ОАО «РОСНО-МС»</a:t>
            </a:r>
          </a:p>
          <a:p>
            <a:pPr marL="266700" indent="-177800" algn="just" eaLnBrk="0" hangingPunct="0">
              <a:spcAft>
                <a:spcPts val="300"/>
              </a:spcAft>
              <a:buClr>
                <a:srgbClr val="113388"/>
              </a:buClr>
              <a:buFont typeface="Arial" pitchFamily="34" charset="0"/>
              <a:buChar char="•"/>
              <a:tabLst>
                <a:tab pos="266700" algn="l"/>
              </a:tabLst>
              <a:defRPr/>
            </a:pPr>
            <a:r>
              <a:rPr lang="ru-RU" sz="1200" dirty="0">
                <a:solidFill>
                  <a:schemeClr val="tx1">
                    <a:lumMod val="75000"/>
                    <a:lumOff val="25000"/>
                  </a:schemeClr>
                </a:solidFill>
                <a:latin typeface="+mn-lt"/>
                <a:cs typeface="+mn-cs"/>
              </a:rPr>
              <a:t> ООО СК «Альянс Жизнь»</a:t>
            </a:r>
          </a:p>
          <a:p>
            <a:pPr marL="266700" indent="-177800" algn="just" eaLnBrk="0" hangingPunct="0">
              <a:spcAft>
                <a:spcPts val="300"/>
              </a:spcAft>
              <a:buClr>
                <a:srgbClr val="113388"/>
              </a:buClr>
              <a:buFont typeface="Arial" pitchFamily="34" charset="0"/>
              <a:buChar char="•"/>
              <a:tabLst>
                <a:tab pos="266700" algn="l"/>
              </a:tabLst>
              <a:defRPr/>
            </a:pPr>
            <a:r>
              <a:rPr lang="ru-RU" sz="1200" dirty="0">
                <a:solidFill>
                  <a:schemeClr val="tx1">
                    <a:lumMod val="75000"/>
                    <a:lumOff val="25000"/>
                  </a:schemeClr>
                </a:solidFill>
                <a:latin typeface="+mn-lt"/>
                <a:cs typeface="+mn-cs"/>
              </a:rPr>
              <a:t> ОАО «Альянс Инвестиции»</a:t>
            </a:r>
          </a:p>
          <a:p>
            <a:pPr marL="266700" indent="-177800" algn="just" eaLnBrk="0" hangingPunct="0">
              <a:spcAft>
                <a:spcPts val="300"/>
              </a:spcAft>
              <a:buClr>
                <a:srgbClr val="113388"/>
              </a:buClr>
              <a:buFont typeface="Arial" pitchFamily="34" charset="0"/>
              <a:buChar char="•"/>
              <a:tabLst>
                <a:tab pos="266700" algn="l"/>
              </a:tabLst>
              <a:defRPr/>
            </a:pPr>
            <a:r>
              <a:rPr lang="ru-RU" sz="1200" dirty="0">
                <a:solidFill>
                  <a:schemeClr val="tx1">
                    <a:lumMod val="75000"/>
                    <a:lumOff val="25000"/>
                  </a:schemeClr>
                </a:solidFill>
                <a:latin typeface="+mn-lt"/>
                <a:cs typeface="+mn-cs"/>
              </a:rPr>
              <a:t> НПФ «Альянс»</a:t>
            </a:r>
          </a:p>
          <a:p>
            <a:pPr marL="266700" indent="-177800" algn="just" eaLnBrk="0" hangingPunct="0">
              <a:spcAft>
                <a:spcPts val="300"/>
              </a:spcAft>
              <a:buClr>
                <a:srgbClr val="113388"/>
              </a:buClr>
              <a:buFont typeface="Arial" pitchFamily="34" charset="0"/>
              <a:buChar char="•"/>
              <a:tabLst>
                <a:tab pos="266700" algn="l"/>
              </a:tabLst>
              <a:defRPr/>
            </a:pPr>
            <a:r>
              <a:rPr lang="ru-RU" sz="1200" dirty="0">
                <a:solidFill>
                  <a:schemeClr val="tx1">
                    <a:lumMod val="75000"/>
                    <a:lumOff val="25000"/>
                  </a:schemeClr>
                </a:solidFill>
                <a:latin typeface="+mn-lt"/>
                <a:cs typeface="+mn-cs"/>
              </a:rPr>
              <a:t> СЗАО «</a:t>
            </a:r>
            <a:r>
              <a:rPr lang="ru-RU" sz="1200" dirty="0" err="1">
                <a:solidFill>
                  <a:schemeClr val="tx1">
                    <a:lumMod val="75000"/>
                    <a:lumOff val="25000"/>
                  </a:schemeClr>
                </a:solidFill>
                <a:latin typeface="+mn-lt"/>
                <a:cs typeface="+mn-cs"/>
              </a:rPr>
              <a:t>Медэкспресс</a:t>
            </a:r>
            <a:r>
              <a:rPr lang="ru-RU" sz="1200" dirty="0">
                <a:solidFill>
                  <a:schemeClr val="tx1">
                    <a:lumMod val="75000"/>
                    <a:lumOff val="25000"/>
                  </a:schemeClr>
                </a:solidFill>
                <a:latin typeface="+mn-lt"/>
                <a:cs typeface="+mn-cs"/>
              </a:rPr>
              <a:t>»</a:t>
            </a:r>
          </a:p>
          <a:p>
            <a:pPr marL="266700" indent="-177800" algn="just" eaLnBrk="0" hangingPunct="0">
              <a:spcAft>
                <a:spcPts val="300"/>
              </a:spcAft>
              <a:buClr>
                <a:srgbClr val="113388"/>
              </a:buClr>
              <a:buFont typeface="Arial" pitchFamily="34" charset="0"/>
              <a:buChar char="•"/>
              <a:tabLst>
                <a:tab pos="266700" algn="l"/>
              </a:tabLst>
              <a:defRPr/>
            </a:pPr>
            <a:r>
              <a:rPr lang="ru-RU" sz="1200" dirty="0">
                <a:solidFill>
                  <a:schemeClr val="tx1">
                    <a:lumMod val="75000"/>
                    <a:lumOff val="25000"/>
                  </a:schemeClr>
                </a:solidFill>
                <a:latin typeface="+mn-lt"/>
                <a:cs typeface="+mn-cs"/>
              </a:rPr>
              <a:t> ОАО «Моя Клиника»</a:t>
            </a:r>
          </a:p>
        </p:txBody>
      </p:sp>
      <p:sp>
        <p:nvSpPr>
          <p:cNvPr id="13321" name="TextBox 12"/>
          <p:cNvSpPr txBox="1">
            <a:spLocks noChangeArrowheads="1"/>
          </p:cNvSpPr>
          <p:nvPr/>
        </p:nvSpPr>
        <p:spPr bwMode="auto">
          <a:xfrm>
            <a:off x="323850" y="1844675"/>
            <a:ext cx="1800225" cy="338138"/>
          </a:xfrm>
          <a:prstGeom prst="rect">
            <a:avLst/>
          </a:prstGeom>
          <a:noFill/>
          <a:ln w="9525">
            <a:noFill/>
            <a:miter lim="800000"/>
            <a:headEnd/>
            <a:tailEnd/>
          </a:ln>
        </p:spPr>
        <p:txBody>
          <a:bodyPr>
            <a:spAutoFit/>
          </a:bodyPr>
          <a:lstStyle/>
          <a:p>
            <a:r>
              <a:rPr lang="ru-RU" altLang="ru-RU" sz="1600" b="1">
                <a:solidFill>
                  <a:srgbClr val="113388"/>
                </a:solidFill>
              </a:rPr>
              <a:t>88</a:t>
            </a:r>
            <a:r>
              <a:rPr lang="en-US" altLang="ru-RU" sz="1600">
                <a:solidFill>
                  <a:srgbClr val="113388"/>
                </a:solidFill>
              </a:rPr>
              <a:t> </a:t>
            </a:r>
            <a:r>
              <a:rPr lang="ru-RU" altLang="ru-RU" sz="1200">
                <a:solidFill>
                  <a:srgbClr val="113388"/>
                </a:solidFill>
              </a:rPr>
              <a:t>филиалов</a:t>
            </a:r>
            <a:endParaRPr lang="ru-RU" altLang="ru-RU" sz="1400">
              <a:solidFill>
                <a:srgbClr val="113388"/>
              </a:solidFill>
            </a:endParaRPr>
          </a:p>
        </p:txBody>
      </p:sp>
      <p:sp>
        <p:nvSpPr>
          <p:cNvPr id="13322" name="TextBox 13"/>
          <p:cNvSpPr txBox="1">
            <a:spLocks noChangeArrowheads="1"/>
          </p:cNvSpPr>
          <p:nvPr/>
        </p:nvSpPr>
        <p:spPr bwMode="auto">
          <a:xfrm>
            <a:off x="4356100" y="2205038"/>
            <a:ext cx="1439863" cy="492125"/>
          </a:xfrm>
          <a:prstGeom prst="rect">
            <a:avLst/>
          </a:prstGeom>
          <a:noFill/>
          <a:ln w="9525">
            <a:noFill/>
            <a:miter lim="800000"/>
            <a:headEnd/>
            <a:tailEnd/>
          </a:ln>
        </p:spPr>
        <p:txBody>
          <a:bodyPr>
            <a:spAutoFit/>
          </a:bodyPr>
          <a:lstStyle/>
          <a:p>
            <a:r>
              <a:rPr lang="ru-RU" altLang="ru-RU" sz="1200">
                <a:solidFill>
                  <a:srgbClr val="113388"/>
                </a:solidFill>
              </a:rPr>
              <a:t>Около</a:t>
            </a:r>
            <a:r>
              <a:rPr lang="ru-RU" altLang="ru-RU" sz="1400">
                <a:solidFill>
                  <a:srgbClr val="113388"/>
                </a:solidFill>
              </a:rPr>
              <a:t> </a:t>
            </a:r>
            <a:r>
              <a:rPr lang="ru-RU" altLang="ru-RU" sz="1400" b="1">
                <a:solidFill>
                  <a:srgbClr val="113388"/>
                </a:solidFill>
              </a:rPr>
              <a:t>500</a:t>
            </a:r>
            <a:r>
              <a:rPr lang="ru-RU" altLang="ru-RU" sz="1400">
                <a:solidFill>
                  <a:srgbClr val="113388"/>
                </a:solidFill>
              </a:rPr>
              <a:t> </a:t>
            </a:r>
            <a:r>
              <a:rPr lang="ru-RU" altLang="ru-RU" sz="1200">
                <a:solidFill>
                  <a:srgbClr val="113388"/>
                </a:solidFill>
              </a:rPr>
              <a:t>офисов</a:t>
            </a:r>
            <a:endParaRPr lang="ru-RU" altLang="ru-RU" sz="1400">
              <a:solidFill>
                <a:srgbClr val="113388"/>
              </a:solidFill>
            </a:endParaRPr>
          </a:p>
        </p:txBody>
      </p:sp>
      <p:sp>
        <p:nvSpPr>
          <p:cNvPr id="13323" name="TextBox 14"/>
          <p:cNvSpPr txBox="1">
            <a:spLocks noChangeArrowheads="1"/>
          </p:cNvSpPr>
          <p:nvPr/>
        </p:nvSpPr>
        <p:spPr bwMode="auto">
          <a:xfrm>
            <a:off x="250825" y="4437063"/>
            <a:ext cx="2376488" cy="677862"/>
          </a:xfrm>
          <a:prstGeom prst="rect">
            <a:avLst/>
          </a:prstGeom>
          <a:noFill/>
          <a:ln w="9525">
            <a:noFill/>
            <a:miter lim="800000"/>
            <a:headEnd/>
            <a:tailEnd/>
          </a:ln>
        </p:spPr>
        <p:txBody>
          <a:bodyPr>
            <a:spAutoFit/>
          </a:bodyPr>
          <a:lstStyle/>
          <a:p>
            <a:r>
              <a:rPr lang="ru-RU" altLang="ru-RU" sz="1200">
                <a:solidFill>
                  <a:srgbClr val="113388"/>
                </a:solidFill>
              </a:rPr>
              <a:t>Около </a:t>
            </a:r>
            <a:r>
              <a:rPr lang="ru-RU" altLang="ru-RU" sz="1400" b="1">
                <a:solidFill>
                  <a:srgbClr val="113388"/>
                </a:solidFill>
              </a:rPr>
              <a:t>12%</a:t>
            </a:r>
            <a:r>
              <a:rPr lang="ru-RU" altLang="ru-RU" sz="1400">
                <a:solidFill>
                  <a:srgbClr val="113388"/>
                </a:solidFill>
              </a:rPr>
              <a:t> </a:t>
            </a:r>
            <a:r>
              <a:rPr lang="ru-RU" altLang="ru-RU" sz="1200">
                <a:solidFill>
                  <a:srgbClr val="113388"/>
                </a:solidFill>
              </a:rPr>
              <a:t>населения России (1</a:t>
            </a:r>
            <a:r>
              <a:rPr lang="en-US" altLang="ru-RU" sz="1200">
                <a:solidFill>
                  <a:srgbClr val="113388"/>
                </a:solidFill>
              </a:rPr>
              <a:t>7</a:t>
            </a:r>
            <a:r>
              <a:rPr lang="ru-RU" altLang="ru-RU" sz="1200">
                <a:solidFill>
                  <a:srgbClr val="113388"/>
                </a:solidFill>
              </a:rPr>
              <a:t> млн.человек</a:t>
            </a:r>
            <a:r>
              <a:rPr lang="en-US" altLang="ru-RU" sz="1200">
                <a:solidFill>
                  <a:srgbClr val="113388"/>
                </a:solidFill>
              </a:rPr>
              <a:t>)</a:t>
            </a:r>
            <a:r>
              <a:rPr lang="ru-RU" altLang="ru-RU" sz="1200">
                <a:solidFill>
                  <a:srgbClr val="113388"/>
                </a:solidFill>
              </a:rPr>
              <a:t> выбрали </a:t>
            </a:r>
            <a:r>
              <a:rPr lang="en-US" altLang="ru-RU" sz="1200">
                <a:solidFill>
                  <a:srgbClr val="113388"/>
                </a:solidFill>
              </a:rPr>
              <a:t>Allianz</a:t>
            </a:r>
            <a:endParaRPr lang="ru-RU" altLang="ru-RU" sz="1200">
              <a:solidFill>
                <a:srgbClr val="113388"/>
              </a:solidFill>
            </a:endParaRPr>
          </a:p>
        </p:txBody>
      </p:sp>
      <p:sp>
        <p:nvSpPr>
          <p:cNvPr id="13324" name="TextBox 15"/>
          <p:cNvSpPr txBox="1">
            <a:spLocks noChangeArrowheads="1"/>
          </p:cNvSpPr>
          <p:nvPr/>
        </p:nvSpPr>
        <p:spPr bwMode="auto">
          <a:xfrm>
            <a:off x="3419475" y="4652963"/>
            <a:ext cx="2376488" cy="677862"/>
          </a:xfrm>
          <a:prstGeom prst="rect">
            <a:avLst/>
          </a:prstGeom>
          <a:noFill/>
          <a:ln w="9525">
            <a:noFill/>
            <a:miter lim="800000"/>
            <a:headEnd/>
            <a:tailEnd/>
          </a:ln>
        </p:spPr>
        <p:txBody>
          <a:bodyPr>
            <a:spAutoFit/>
          </a:bodyPr>
          <a:lstStyle/>
          <a:p>
            <a:r>
              <a:rPr lang="ru-RU" altLang="ru-RU" sz="1200">
                <a:solidFill>
                  <a:srgbClr val="113388"/>
                </a:solidFill>
              </a:rPr>
              <a:t>Около</a:t>
            </a:r>
            <a:r>
              <a:rPr lang="ru-RU" altLang="ru-RU" sz="1400">
                <a:solidFill>
                  <a:srgbClr val="113388"/>
                </a:solidFill>
              </a:rPr>
              <a:t> </a:t>
            </a:r>
            <a:r>
              <a:rPr lang="en-US" altLang="ru-RU" sz="1400" b="1">
                <a:solidFill>
                  <a:srgbClr val="113388"/>
                </a:solidFill>
              </a:rPr>
              <a:t>5</a:t>
            </a:r>
            <a:r>
              <a:rPr lang="ru-RU" altLang="ru-RU" sz="1400" b="1">
                <a:solidFill>
                  <a:srgbClr val="113388"/>
                </a:solidFill>
              </a:rPr>
              <a:t>0 тысяч </a:t>
            </a:r>
            <a:r>
              <a:rPr lang="ru-RU" altLang="ru-RU" sz="1200">
                <a:solidFill>
                  <a:srgbClr val="113388"/>
                </a:solidFill>
              </a:rPr>
              <a:t>предприятий и организаций – клиенты </a:t>
            </a:r>
            <a:r>
              <a:rPr lang="en-US" altLang="ru-RU" sz="1200">
                <a:solidFill>
                  <a:srgbClr val="113388"/>
                </a:solidFill>
              </a:rPr>
              <a:t>Allianz</a:t>
            </a:r>
            <a:endParaRPr lang="ru-RU" altLang="ru-RU" sz="1400">
              <a:solidFill>
                <a:srgbClr val="113388"/>
              </a:solidFill>
            </a:endParaRPr>
          </a:p>
        </p:txBody>
      </p:sp>
      <p:sp>
        <p:nvSpPr>
          <p:cNvPr id="13325" name="TextBox 16"/>
          <p:cNvSpPr txBox="1">
            <a:spLocks noChangeArrowheads="1"/>
          </p:cNvSpPr>
          <p:nvPr/>
        </p:nvSpPr>
        <p:spPr bwMode="auto">
          <a:xfrm>
            <a:off x="2339975" y="1268413"/>
            <a:ext cx="2016125" cy="492125"/>
          </a:xfrm>
          <a:prstGeom prst="rect">
            <a:avLst/>
          </a:prstGeom>
          <a:noFill/>
          <a:ln w="9525">
            <a:noFill/>
            <a:miter lim="800000"/>
            <a:headEnd/>
            <a:tailEnd/>
          </a:ln>
        </p:spPr>
        <p:txBody>
          <a:bodyPr>
            <a:spAutoFit/>
          </a:bodyPr>
          <a:lstStyle/>
          <a:p>
            <a:r>
              <a:rPr lang="ru-RU" altLang="ru-RU" sz="1400" b="1">
                <a:solidFill>
                  <a:srgbClr val="113388"/>
                </a:solidFill>
              </a:rPr>
              <a:t>более </a:t>
            </a:r>
            <a:r>
              <a:rPr lang="en-US" altLang="ru-RU" sz="1400" b="1">
                <a:solidFill>
                  <a:srgbClr val="113388"/>
                </a:solidFill>
              </a:rPr>
              <a:t>130 </a:t>
            </a:r>
            <a:r>
              <a:rPr lang="ru-RU" altLang="ru-RU" sz="1200">
                <a:solidFill>
                  <a:srgbClr val="113388"/>
                </a:solidFill>
              </a:rPr>
              <a:t>страховых продуктов</a:t>
            </a:r>
          </a:p>
        </p:txBody>
      </p:sp>
      <p:sp>
        <p:nvSpPr>
          <p:cNvPr id="15" name="TextBox 11"/>
          <p:cNvSpPr txBox="1">
            <a:spLocks noChangeArrowheads="1"/>
          </p:cNvSpPr>
          <p:nvPr/>
        </p:nvSpPr>
        <p:spPr bwMode="auto">
          <a:xfrm>
            <a:off x="5724525" y="3501008"/>
            <a:ext cx="3024188" cy="86409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tIns="0"/>
          <a:lstStyle/>
          <a:p>
            <a:pPr marL="92075" eaLnBrk="0" hangingPunct="0">
              <a:lnSpc>
                <a:spcPct val="110000"/>
              </a:lnSpc>
              <a:spcBef>
                <a:spcPct val="20000"/>
              </a:spcBef>
              <a:buClr>
                <a:srgbClr val="113388"/>
              </a:buClr>
              <a:tabLst>
                <a:tab pos="92075" algn="l"/>
              </a:tabLst>
              <a:defRPr/>
            </a:pPr>
            <a:r>
              <a:rPr lang="ru-RU" sz="1200" dirty="0">
                <a:solidFill>
                  <a:schemeClr val="tx1">
                    <a:lumMod val="75000"/>
                    <a:lumOff val="25000"/>
                  </a:schemeClr>
                </a:solidFill>
              </a:rPr>
              <a:t>Максимальный рейтинг надежности </a:t>
            </a:r>
            <a:r>
              <a:rPr lang="en-US" sz="1200" dirty="0">
                <a:solidFill>
                  <a:schemeClr val="tx1">
                    <a:lumMod val="75000"/>
                    <a:lumOff val="25000"/>
                  </a:schemeClr>
                </a:solidFill>
              </a:rPr>
              <a:t> </a:t>
            </a:r>
            <a:r>
              <a:rPr lang="ru-RU" sz="1200" dirty="0">
                <a:solidFill>
                  <a:schemeClr val="tx1">
                    <a:lumMod val="75000"/>
                    <a:lumOff val="25000"/>
                  </a:schemeClr>
                </a:solidFill>
              </a:rPr>
              <a:t>ААА.</a:t>
            </a:r>
            <a:r>
              <a:rPr lang="en-US" sz="1200" dirty="0" err="1">
                <a:solidFill>
                  <a:schemeClr val="tx1">
                    <a:lumMod val="75000"/>
                    <a:lumOff val="25000"/>
                  </a:schemeClr>
                </a:solidFill>
              </a:rPr>
              <a:t>ru</a:t>
            </a:r>
            <a:r>
              <a:rPr lang="en-US" sz="1200" dirty="0">
                <a:solidFill>
                  <a:schemeClr val="tx1">
                    <a:lumMod val="75000"/>
                    <a:lumOff val="25000"/>
                  </a:schemeClr>
                </a:solidFill>
              </a:rPr>
              <a:t> </a:t>
            </a:r>
            <a:r>
              <a:rPr lang="ru-RU" sz="1200" dirty="0">
                <a:solidFill>
                  <a:schemeClr val="tx1">
                    <a:lumMod val="75000"/>
                    <a:lumOff val="25000"/>
                  </a:schemeClr>
                </a:solidFill>
              </a:rPr>
              <a:t>по национальной шкале рейтинговым агентством </a:t>
            </a:r>
            <a:r>
              <a:rPr lang="en-US" sz="1200" dirty="0">
                <a:solidFill>
                  <a:schemeClr val="tx1">
                    <a:lumMod val="75000"/>
                    <a:lumOff val="25000"/>
                  </a:schemeClr>
                </a:solidFill>
              </a:rPr>
              <a:t>Moody’s Interfax</a:t>
            </a:r>
            <a:endParaRPr lang="ru-RU" sz="1200" dirty="0">
              <a:solidFill>
                <a:schemeClr val="tx1">
                  <a:lumMod val="75000"/>
                  <a:lumOff val="25000"/>
                </a:schemeClr>
              </a:solidFill>
            </a:endParaRPr>
          </a:p>
        </p:txBody>
      </p:sp>
      <p:sp>
        <p:nvSpPr>
          <p:cNvPr id="16" name="TextBox 11"/>
          <p:cNvSpPr txBox="1">
            <a:spLocks noChangeArrowheads="1"/>
          </p:cNvSpPr>
          <p:nvPr/>
        </p:nvSpPr>
        <p:spPr bwMode="auto">
          <a:xfrm>
            <a:off x="5724525" y="4437112"/>
            <a:ext cx="3024188" cy="144016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tIns="0"/>
          <a:lstStyle/>
          <a:p>
            <a:pPr marL="92075" eaLnBrk="0" hangingPunct="0">
              <a:lnSpc>
                <a:spcPct val="110000"/>
              </a:lnSpc>
              <a:spcBef>
                <a:spcPct val="20000"/>
              </a:spcBef>
              <a:buClr>
                <a:srgbClr val="113388"/>
              </a:buClr>
              <a:tabLst>
                <a:tab pos="92075" algn="l"/>
              </a:tabLst>
              <a:defRPr/>
            </a:pPr>
            <a:r>
              <a:rPr lang="ru-RU" sz="1200" dirty="0">
                <a:solidFill>
                  <a:schemeClr val="tx1">
                    <a:lumMod val="75000"/>
                    <a:lumOff val="25000"/>
                  </a:schemeClr>
                </a:solidFill>
              </a:rPr>
              <a:t>На протяжении многих лет одно из самых авторитетных российских рейтинговых агентств «Эксперт РА» присваивает Allianz наивысший рейтинг надежности А++ «Исключительно высокий рейтинг надежности»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7"/>
          <p:cNvSpPr>
            <a:spLocks noChangeArrowheads="1"/>
          </p:cNvSpPr>
          <p:nvPr/>
        </p:nvSpPr>
        <p:spPr bwMode="auto">
          <a:xfrm>
            <a:off x="0" y="0"/>
            <a:ext cx="9144000" cy="6858000"/>
          </a:xfrm>
          <a:prstGeom prst="rect">
            <a:avLst/>
          </a:prstGeom>
          <a:solidFill>
            <a:srgbClr val="D9D9D9"/>
          </a:solidFill>
          <a:ln w="9525">
            <a:noFill/>
            <a:miter lim="800000"/>
            <a:headEnd/>
            <a:tailEnd/>
          </a:ln>
        </p:spPr>
        <p:txBody>
          <a:bodyPr wrap="none" anchor="ctr"/>
          <a:lstStyle/>
          <a:p>
            <a:pPr algn="ctr"/>
            <a:endParaRPr lang="ru-RU"/>
          </a:p>
        </p:txBody>
      </p:sp>
      <p:sp>
        <p:nvSpPr>
          <p:cNvPr id="19459" name="Rectangle 18"/>
          <p:cNvSpPr>
            <a:spLocks noChangeArrowheads="1"/>
          </p:cNvSpPr>
          <p:nvPr/>
        </p:nvSpPr>
        <p:spPr bwMode="auto">
          <a:xfrm>
            <a:off x="123825" y="123825"/>
            <a:ext cx="8886825" cy="6184900"/>
          </a:xfrm>
          <a:prstGeom prst="rect">
            <a:avLst/>
          </a:prstGeom>
          <a:solidFill>
            <a:schemeClr val="bg1"/>
          </a:solidFill>
          <a:ln w="9525">
            <a:noFill/>
            <a:miter lim="800000"/>
            <a:headEnd/>
            <a:tailEnd/>
          </a:ln>
        </p:spPr>
        <p:txBody>
          <a:bodyPr wrap="none" anchor="ctr"/>
          <a:lstStyle/>
          <a:p>
            <a:pPr algn="ctr"/>
            <a:endParaRPr lang="ru-RU"/>
          </a:p>
        </p:txBody>
      </p:sp>
      <p:pic>
        <p:nvPicPr>
          <p:cNvPr id="19460" name="Bild 8" descr="AZ_Logo_RGB.ai"/>
          <p:cNvPicPr>
            <a:picLocks noChangeAspect="1"/>
          </p:cNvPicPr>
          <p:nvPr/>
        </p:nvPicPr>
        <p:blipFill>
          <a:blip r:embed="rId2" cstate="print"/>
          <a:srcRect/>
          <a:stretch>
            <a:fillRect/>
          </a:stretch>
        </p:blipFill>
        <p:spPr bwMode="auto">
          <a:xfrm>
            <a:off x="7402513" y="6010275"/>
            <a:ext cx="1273175" cy="566738"/>
          </a:xfrm>
          <a:prstGeom prst="rect">
            <a:avLst/>
          </a:prstGeom>
          <a:noFill/>
          <a:ln w="9525">
            <a:noFill/>
            <a:miter lim="800000"/>
            <a:headEnd/>
            <a:tailEnd/>
          </a:ln>
        </p:spPr>
      </p:pic>
      <p:sp>
        <p:nvSpPr>
          <p:cNvPr id="13" name="Text Box 10"/>
          <p:cNvSpPr txBox="1">
            <a:spLocks noChangeArrowheads="1"/>
          </p:cNvSpPr>
          <p:nvPr/>
        </p:nvSpPr>
        <p:spPr bwMode="auto">
          <a:xfrm>
            <a:off x="2268538" y="2900363"/>
            <a:ext cx="4824412" cy="584200"/>
          </a:xfrm>
          <a:prstGeom prst="rect">
            <a:avLst/>
          </a:prstGeom>
          <a:noFill/>
          <a:ln w="9525">
            <a:noFill/>
            <a:miter lim="800000"/>
            <a:headEnd/>
            <a:tailEnd/>
          </a:ln>
        </p:spPr>
        <p:txBody>
          <a:bodyPr>
            <a:spAutoFit/>
          </a:bodyPr>
          <a:lstStyle/>
          <a:p>
            <a:pPr algn="ctr">
              <a:defRPr/>
            </a:pPr>
            <a:r>
              <a:rPr lang="ru-RU" sz="3200" dirty="0">
                <a:solidFill>
                  <a:srgbClr val="113388"/>
                </a:solidFill>
                <a:latin typeface="+mj-lt"/>
              </a:rPr>
              <a:t>Спасибо за внимание</a:t>
            </a:r>
            <a:r>
              <a:rPr lang="en-US" sz="3200" dirty="0">
                <a:solidFill>
                  <a:srgbClr val="113388"/>
                </a:solidFill>
                <a:latin typeface="+mj-lt"/>
              </a:rPr>
              <a:t>!</a:t>
            </a:r>
            <a:endParaRPr lang="ru-RU" sz="3200" dirty="0">
              <a:solidFill>
                <a:srgbClr val="113388"/>
              </a:solidFill>
              <a:latin typeface="+mj-lt"/>
            </a:endParaRPr>
          </a:p>
        </p:txBody>
      </p:sp>
      <p:sp>
        <p:nvSpPr>
          <p:cNvPr id="14" name="Rectangle 5"/>
          <p:cNvSpPr>
            <a:spLocks noChangeArrowheads="1"/>
          </p:cNvSpPr>
          <p:nvPr/>
        </p:nvSpPr>
        <p:spPr bwMode="auto">
          <a:xfrm>
            <a:off x="4067175" y="3479800"/>
            <a:ext cx="1117600" cy="196850"/>
          </a:xfrm>
          <a:prstGeom prst="rect">
            <a:avLst/>
          </a:prstGeom>
          <a:noFill/>
          <a:ln w="9525" algn="ctr">
            <a:noFill/>
            <a:miter lim="800000"/>
            <a:headEnd/>
            <a:tailEnd/>
          </a:ln>
        </p:spPr>
        <p:txBody>
          <a:bodyPr lIns="0">
            <a:spAutoFit/>
          </a:bodyPr>
          <a:lstStyle/>
          <a:p>
            <a:pPr>
              <a:lnSpc>
                <a:spcPct val="50000"/>
              </a:lnSpc>
              <a:spcBef>
                <a:spcPct val="50000"/>
              </a:spcBef>
              <a:defRPr/>
            </a:pPr>
            <a:r>
              <a:rPr lang="de-DE" sz="1200" dirty="0">
                <a:solidFill>
                  <a:schemeClr val="bg1">
                    <a:lumMod val="75000"/>
                  </a:schemeClr>
                </a:solidFill>
                <a:latin typeface="+mj-lt"/>
              </a:rPr>
              <a:t>www.allianz.</a:t>
            </a:r>
            <a:r>
              <a:rPr lang="en-US" sz="1200" dirty="0">
                <a:solidFill>
                  <a:schemeClr val="bg1">
                    <a:lumMod val="75000"/>
                  </a:schemeClr>
                </a:solidFill>
                <a:latin typeface="+mj-lt"/>
              </a:rPr>
              <a:t>ru</a:t>
            </a:r>
            <a:endParaRPr lang="ru-RU" sz="12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68313" y="682625"/>
            <a:ext cx="1838325" cy="1752600"/>
            <a:chOff x="423" y="420"/>
            <a:chExt cx="1158" cy="1104"/>
          </a:xfrm>
        </p:grpSpPr>
        <p:sp>
          <p:nvSpPr>
            <p:cNvPr id="17423" name="Freeform 11"/>
            <p:cNvSpPr>
              <a:spLocks/>
            </p:cNvSpPr>
            <p:nvPr/>
          </p:nvSpPr>
          <p:spPr bwMode="auto">
            <a:xfrm>
              <a:off x="423" y="420"/>
              <a:ext cx="1158" cy="1104"/>
            </a:xfrm>
            <a:custGeom>
              <a:avLst/>
              <a:gdLst>
                <a:gd name="T0" fmla="*/ 3 w 1158"/>
                <a:gd name="T1" fmla="*/ 1104 h 1104"/>
                <a:gd name="T2" fmla="*/ 948 w 1158"/>
                <a:gd name="T3" fmla="*/ 1104 h 1104"/>
                <a:gd name="T4" fmla="*/ 1158 w 1158"/>
                <a:gd name="T5" fmla="*/ 894 h 1104"/>
                <a:gd name="T6" fmla="*/ 1158 w 1158"/>
                <a:gd name="T7" fmla="*/ 0 h 1104"/>
                <a:gd name="T8" fmla="*/ 0 w 1158"/>
                <a:gd name="T9" fmla="*/ 0 h 1104"/>
                <a:gd name="T10" fmla="*/ 3 w 1158"/>
                <a:gd name="T11" fmla="*/ 1104 h 1104"/>
                <a:gd name="T12" fmla="*/ 0 60000 65536"/>
                <a:gd name="T13" fmla="*/ 0 60000 65536"/>
                <a:gd name="T14" fmla="*/ 0 60000 65536"/>
                <a:gd name="T15" fmla="*/ 0 60000 65536"/>
                <a:gd name="T16" fmla="*/ 0 60000 65536"/>
                <a:gd name="T17" fmla="*/ 0 60000 65536"/>
                <a:gd name="T18" fmla="*/ 0 w 1158"/>
                <a:gd name="T19" fmla="*/ 0 h 1104"/>
                <a:gd name="T20" fmla="*/ 1158 w 1158"/>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1158" h="1104">
                  <a:moveTo>
                    <a:pt x="3" y="1104"/>
                  </a:moveTo>
                  <a:lnTo>
                    <a:pt x="948" y="1104"/>
                  </a:lnTo>
                  <a:lnTo>
                    <a:pt x="1158" y="894"/>
                  </a:lnTo>
                  <a:lnTo>
                    <a:pt x="1158" y="0"/>
                  </a:lnTo>
                  <a:lnTo>
                    <a:pt x="0" y="0"/>
                  </a:lnTo>
                  <a:lnTo>
                    <a:pt x="3" y="1104"/>
                  </a:lnTo>
                  <a:close/>
                </a:path>
              </a:pathLst>
            </a:custGeom>
            <a:solidFill>
              <a:srgbClr val="113388"/>
            </a:solidFill>
            <a:ln w="9525" cap="flat" cmpd="sng">
              <a:noFill/>
              <a:prstDash val="solid"/>
              <a:round/>
              <a:headEnd type="none" w="med" len="med"/>
              <a:tailEnd type="none" w="med" len="med"/>
            </a:ln>
          </p:spPr>
          <p:txBody>
            <a:bodyPr/>
            <a:lstStyle/>
            <a:p>
              <a:endParaRPr lang="ru-RU"/>
            </a:p>
          </p:txBody>
        </p:sp>
        <p:sp>
          <p:nvSpPr>
            <p:cNvPr id="17424" name="Text Box 12"/>
            <p:cNvSpPr txBox="1">
              <a:spLocks noChangeArrowheads="1"/>
            </p:cNvSpPr>
            <p:nvPr/>
          </p:nvSpPr>
          <p:spPr bwMode="auto">
            <a:xfrm>
              <a:off x="532" y="541"/>
              <a:ext cx="956" cy="212"/>
            </a:xfrm>
            <a:prstGeom prst="rect">
              <a:avLst/>
            </a:prstGeom>
            <a:solidFill>
              <a:srgbClr val="113388"/>
            </a:solidFill>
            <a:ln w="9525" algn="ctr">
              <a:noFill/>
              <a:miter lim="800000"/>
              <a:headEnd/>
              <a:tailEnd/>
            </a:ln>
          </p:spPr>
          <p:txBody>
            <a:bodyPr/>
            <a:lstStyle/>
            <a:p>
              <a:r>
                <a:rPr lang="ru-RU" sz="1600" b="1" dirty="0">
                  <a:solidFill>
                    <a:schemeClr val="bg1"/>
                  </a:solidFill>
                </a:rPr>
                <a:t>Содержание</a:t>
              </a:r>
              <a:endParaRPr lang="en-US" sz="1600" dirty="0">
                <a:solidFill>
                  <a:schemeClr val="bg1"/>
                </a:solidFill>
              </a:endParaRPr>
            </a:p>
          </p:txBody>
        </p:sp>
      </p:grpSp>
      <p:graphicFrame>
        <p:nvGraphicFramePr>
          <p:cNvPr id="53268" name="Group 20"/>
          <p:cNvGraphicFramePr>
            <a:graphicFrameLocks noGrp="1"/>
          </p:cNvGraphicFramePr>
          <p:nvPr>
            <p:ph idx="4294967295"/>
          </p:nvPr>
        </p:nvGraphicFramePr>
        <p:xfrm>
          <a:off x="2700338" y="1341438"/>
          <a:ext cx="5915025" cy="4971780"/>
        </p:xfrm>
        <a:graphic>
          <a:graphicData uri="http://schemas.openxmlformats.org/drawingml/2006/table">
            <a:tbl>
              <a:tblPr/>
              <a:tblGrid>
                <a:gridCol w="781050"/>
                <a:gridCol w="5133975"/>
              </a:tblGrid>
              <a:tr h="43244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95263" algn="l"/>
                        </a:tabLst>
                      </a:pPr>
                      <a:r>
                        <a:rPr kumimoji="0" lang="ru-RU" sz="1800" b="1" i="0" u="none" strike="noStrike" cap="none" normalizeH="0" baseline="0" dirty="0" smtClean="0">
                          <a:ln>
                            <a:noFill/>
                          </a:ln>
                          <a:solidFill>
                            <a:srgbClr val="404040"/>
                          </a:solidFill>
                          <a:effectLst/>
                          <a:latin typeface="Arial" charset="0"/>
                        </a:rPr>
                        <a:t>Сотрудничество </a:t>
                      </a:r>
                      <a:r>
                        <a:rPr kumimoji="0" lang="en-US" sz="1800" b="1" i="0" u="none" strike="noStrike" cap="none" normalizeH="0" baseline="0" dirty="0" smtClean="0">
                          <a:ln>
                            <a:noFill/>
                          </a:ln>
                          <a:solidFill>
                            <a:srgbClr val="404040"/>
                          </a:solidFill>
                          <a:effectLst/>
                          <a:latin typeface="Arial" charset="0"/>
                        </a:rPr>
                        <a:t>Allianz </a:t>
                      </a:r>
                      <a:r>
                        <a:rPr kumimoji="0" lang="ru-RU" sz="1800" b="1" i="0" u="none" strike="noStrike" cap="none" normalizeH="0" baseline="0" dirty="0" smtClean="0">
                          <a:ln>
                            <a:noFill/>
                          </a:ln>
                          <a:solidFill>
                            <a:srgbClr val="404040"/>
                          </a:solidFill>
                          <a:effectLst/>
                          <a:latin typeface="Arial" charset="0"/>
                        </a:rPr>
                        <a:t>и Опоры России</a:t>
                      </a:r>
                      <a:endParaRPr kumimoji="0" lang="en-US" sz="1800" b="1"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2869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endParaRPr kumimoji="0" lang="en-US" sz="15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244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rgbClr val="404040"/>
                          </a:solidFill>
                          <a:effectLst/>
                          <a:latin typeface="Arial" charset="0"/>
                        </a:rPr>
                        <a:t>Страховые продукты для ФЛ</a:t>
                      </a:r>
                      <a:endParaRPr kumimoji="0" lang="en-US" sz="1800" b="1"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24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r>
                        <a:rPr kumimoji="0" lang="ru-RU" sz="1800" b="0" i="0" u="none" strike="noStrike" cap="none" normalizeH="0" baseline="0" dirty="0" smtClean="0">
                          <a:ln>
                            <a:noFill/>
                          </a:ln>
                          <a:solidFill>
                            <a:srgbClr val="404040"/>
                          </a:solidFill>
                          <a:effectLst/>
                          <a:latin typeface="Arial" charset="0"/>
                        </a:rPr>
                        <a:t>1</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404040"/>
                          </a:solidFill>
                          <a:effectLst/>
                          <a:latin typeface="Arial" charset="0"/>
                        </a:rPr>
                        <a:t>Страхование НС</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2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r>
                        <a:rPr kumimoji="0" lang="ru-RU" sz="1800" b="0" i="0" u="none" strike="noStrike" cap="none" normalizeH="0" baseline="0" dirty="0" smtClean="0">
                          <a:ln>
                            <a:noFill/>
                          </a:ln>
                          <a:solidFill>
                            <a:srgbClr val="404040"/>
                          </a:solidFill>
                          <a:effectLst/>
                          <a:latin typeface="Arial" charset="0"/>
                        </a:rPr>
                        <a:t>2</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404040"/>
                          </a:solidFill>
                          <a:effectLst/>
                          <a:latin typeface="Arial" charset="0"/>
                        </a:rPr>
                        <a:t>Автострахование</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5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r>
                        <a:rPr kumimoji="0" lang="ru-RU" sz="1800" b="0" i="0" u="none" strike="noStrike" cap="none" normalizeH="0" baseline="0" dirty="0" smtClean="0">
                          <a:ln>
                            <a:noFill/>
                          </a:ln>
                          <a:solidFill>
                            <a:srgbClr val="404040"/>
                          </a:solidFill>
                          <a:effectLst/>
                          <a:latin typeface="Arial" charset="0"/>
                        </a:rPr>
                        <a:t>3</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404040"/>
                          </a:solidFill>
                          <a:effectLst/>
                          <a:latin typeface="Arial" charset="0"/>
                        </a:rPr>
                        <a:t>Страхование имущества</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786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r>
                        <a:rPr kumimoji="0" lang="ru-RU" sz="1800" b="0" i="0" u="none" strike="noStrike" cap="none" normalizeH="0" baseline="0" dirty="0" smtClean="0">
                          <a:ln>
                            <a:noFill/>
                          </a:ln>
                          <a:solidFill>
                            <a:srgbClr val="404040"/>
                          </a:solidFill>
                          <a:effectLst/>
                          <a:latin typeface="Arial" charset="0"/>
                        </a:rPr>
                        <a:t>4</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404040"/>
                          </a:solidFill>
                          <a:effectLst/>
                          <a:latin typeface="Arial" charset="0"/>
                        </a:rPr>
                        <a:t>Региональная сеть </a:t>
                      </a:r>
                      <a:r>
                        <a:rPr kumimoji="0" lang="en-US" sz="1800" b="0" i="0" u="none" strike="noStrike" cap="none" normalizeH="0" baseline="0" dirty="0" smtClean="0">
                          <a:ln>
                            <a:noFill/>
                          </a:ln>
                          <a:solidFill>
                            <a:srgbClr val="404040"/>
                          </a:solidFill>
                          <a:effectLst/>
                          <a:latin typeface="Arial" charset="0"/>
                        </a:rPr>
                        <a:t>Allianz</a:t>
                      </a:r>
                    </a:p>
                  </a:txBody>
                  <a:tcPr marL="90000" marR="0" marT="0" marB="0" horzOverflow="overflow">
                    <a:lnL>
                      <a:noFill/>
                    </a:lnL>
                    <a:lnR>
                      <a:noFill/>
                    </a:lnR>
                    <a:lnT>
                      <a:noFill/>
                    </a:lnT>
                    <a:lnB>
                      <a:noFill/>
                    </a:lnB>
                    <a:lnTlToBr>
                      <a:noFill/>
                    </a:lnTlToBr>
                    <a:lnBlToTr>
                      <a:noFill/>
                    </a:lnBlToTr>
                    <a:noFill/>
                  </a:tcPr>
                </a:tc>
              </a:tr>
              <a:tr h="4333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800" b="1" i="0" u="none" strike="noStrike" cap="none" normalizeH="0" baseline="0" dirty="0" smtClean="0">
                          <a:ln>
                            <a:noFill/>
                          </a:ln>
                          <a:solidFill>
                            <a:srgbClr val="404040"/>
                          </a:solidFill>
                          <a:effectLst/>
                          <a:latin typeface="Arial" charset="0"/>
                        </a:rPr>
                        <a:t>Страховые продукты для ЮЛ</a:t>
                      </a:r>
                      <a:endParaRPr kumimoji="0" lang="en-US" sz="1800" b="1"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r>
                        <a:rPr kumimoji="0" lang="en-US" sz="1800" b="0" i="0" u="none" strike="noStrike" cap="none" normalizeH="0" baseline="0" dirty="0" smtClean="0">
                          <a:ln>
                            <a:noFill/>
                          </a:ln>
                          <a:solidFill>
                            <a:srgbClr val="404040"/>
                          </a:solidFill>
                          <a:effectLst/>
                          <a:latin typeface="Arial" charset="0"/>
                        </a:rPr>
                        <a:t>1</a:t>
                      </a: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404040"/>
                          </a:solidFill>
                          <a:effectLst/>
                          <a:latin typeface="Arial" charset="0"/>
                        </a:rPr>
                        <a:t>Страхование имущества</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r>
                        <a:rPr kumimoji="0" lang="en-US" sz="1800" b="0" i="0" u="none" strike="noStrike" cap="none" normalizeH="0" baseline="0" dirty="0" smtClean="0">
                          <a:ln>
                            <a:noFill/>
                          </a:ln>
                          <a:solidFill>
                            <a:srgbClr val="404040"/>
                          </a:solidFill>
                          <a:effectLst/>
                          <a:latin typeface="Arial" charset="0"/>
                        </a:rPr>
                        <a:t>2</a:t>
                      </a: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404040"/>
                          </a:solidFill>
                          <a:effectLst/>
                          <a:latin typeface="Arial" charset="0"/>
                        </a:rPr>
                        <a:t>Страхование ответственности</a:t>
                      </a: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404040"/>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11560" y="282134"/>
            <a:ext cx="8424936" cy="338554"/>
          </a:xfrm>
          <a:prstGeom prst="rect">
            <a:avLst/>
          </a:prstGeom>
        </p:spPr>
        <p:txBody>
          <a:bodyPr wrap="square">
            <a:spAutoFit/>
          </a:bodyPr>
          <a:lstStyle/>
          <a:p>
            <a:pPr eaLnBrk="0" hangingPunct="0">
              <a:lnSpc>
                <a:spcPct val="80000"/>
              </a:lnSpc>
              <a:tabLst>
                <a:tab pos="200025" algn="l"/>
              </a:tabLst>
            </a:pPr>
            <a:r>
              <a:rPr lang="ru-RU" sz="2000" dirty="0" smtClean="0">
                <a:solidFill>
                  <a:srgbClr val="113388"/>
                </a:solidFill>
                <a:ea typeface="Arial Unicode MS" pitchFamily="34" charset="-128"/>
                <a:cs typeface="Arial Unicode MS" pitchFamily="34" charset="-128"/>
              </a:rPr>
              <a:t>Сотрудничество </a:t>
            </a:r>
            <a:r>
              <a:rPr lang="en-US" sz="2000" dirty="0" smtClean="0">
                <a:solidFill>
                  <a:srgbClr val="113388"/>
                </a:solidFill>
                <a:ea typeface="Arial Unicode MS" pitchFamily="34" charset="-128"/>
                <a:cs typeface="Arial Unicode MS" pitchFamily="34" charset="-128"/>
              </a:rPr>
              <a:t>Allianz </a:t>
            </a:r>
            <a:r>
              <a:rPr lang="ru-RU" sz="2000" dirty="0" smtClean="0">
                <a:solidFill>
                  <a:srgbClr val="113388"/>
                </a:solidFill>
                <a:ea typeface="Arial Unicode MS" pitchFamily="34" charset="-128"/>
                <a:cs typeface="Arial Unicode MS" pitchFamily="34" charset="-128"/>
              </a:rPr>
              <a:t>и Опоры России</a:t>
            </a:r>
            <a:endParaRPr lang="ru-RU" sz="2000" dirty="0">
              <a:solidFill>
                <a:srgbClr val="113388"/>
              </a:solidFill>
              <a:ea typeface="Arial Unicode MS" pitchFamily="34" charset="-128"/>
              <a:cs typeface="Arial Unicode MS" pitchFamily="34" charset="-128"/>
            </a:endParaRPr>
          </a:p>
        </p:txBody>
      </p:sp>
      <p:sp>
        <p:nvSpPr>
          <p:cNvPr id="10" name="Прямоугольник 18"/>
          <p:cNvSpPr/>
          <p:nvPr/>
        </p:nvSpPr>
        <p:spPr>
          <a:xfrm>
            <a:off x="683568" y="980728"/>
            <a:ext cx="7992888" cy="370210"/>
          </a:xfrm>
          <a:prstGeom prst="rect">
            <a:avLst/>
          </a:prstGeom>
          <a:solidFill>
            <a:srgbClr val="1133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l" eaLnBrk="0" hangingPunct="0">
              <a:lnSpc>
                <a:spcPct val="80000"/>
              </a:lnSpc>
              <a:spcBef>
                <a:spcPct val="0"/>
              </a:spcBef>
              <a:spcAft>
                <a:spcPct val="0"/>
              </a:spcAft>
              <a:buClrTx/>
              <a:buFontTx/>
              <a:buNone/>
              <a:tabLst>
                <a:tab pos="200025" algn="l"/>
              </a:tabLst>
            </a:pPr>
            <a:r>
              <a:rPr lang="ru-RU" sz="1600" dirty="0" smtClean="0">
                <a:solidFill>
                  <a:schemeClr val="bg1"/>
                </a:solidFill>
                <a:latin typeface="Arial" charset="0"/>
                <a:ea typeface="Arial Unicode MS" pitchFamily="34" charset="-128"/>
                <a:cs typeface="Arial Unicode MS" pitchFamily="34" charset="-128"/>
              </a:rPr>
              <a:t>Опора России</a:t>
            </a:r>
            <a:endParaRPr lang="ru-RU" sz="1600" dirty="0">
              <a:solidFill>
                <a:schemeClr val="bg1"/>
              </a:solidFill>
              <a:latin typeface="Arial" charset="0"/>
              <a:ea typeface="Arial Unicode MS" pitchFamily="34" charset="-128"/>
              <a:cs typeface="Arial Unicode MS" pitchFamily="34" charset="-128"/>
            </a:endParaRPr>
          </a:p>
        </p:txBody>
      </p:sp>
      <p:sp>
        <p:nvSpPr>
          <p:cNvPr id="11" name="Rectangle 5"/>
          <p:cNvSpPr>
            <a:spLocks noChangeArrowheads="1"/>
          </p:cNvSpPr>
          <p:nvPr/>
        </p:nvSpPr>
        <p:spPr bwMode="auto">
          <a:xfrm>
            <a:off x="683568" y="2060848"/>
            <a:ext cx="4680520" cy="3672408"/>
          </a:xfrm>
          <a:prstGeom prst="rect">
            <a:avLst/>
          </a:prstGeom>
          <a:solidFill>
            <a:schemeClr val="bg1">
              <a:lumMod val="95000"/>
            </a:schemeClr>
          </a:solidFill>
          <a:ln w="9525">
            <a:noFill/>
            <a:miter lim="800000"/>
            <a:headEnd/>
            <a:tailEnd/>
          </a:ln>
          <a:effectLst/>
        </p:spPr>
        <p:txBody>
          <a:bodyPr anchor="ctr"/>
          <a:lstStyle/>
          <a:p>
            <a:pPr marL="228600" indent="-228600">
              <a:lnSpc>
                <a:spcPct val="110000"/>
              </a:lnSpc>
              <a:spcBef>
                <a:spcPct val="20000"/>
              </a:spcBef>
              <a:spcAft>
                <a:spcPts val="900"/>
              </a:spcAft>
              <a:buFont typeface="+mj-lt"/>
              <a:buAutoNum type="arabicPeriod"/>
            </a:pPr>
            <a:r>
              <a:rPr lang="ru-RU" sz="1100" b="1" dirty="0" smtClean="0">
                <a:solidFill>
                  <a:srgbClr val="113388"/>
                </a:solidFill>
              </a:rPr>
              <a:t>деятельность «Опоры России» </a:t>
            </a:r>
            <a:r>
              <a:rPr lang="ru-RU" sz="1100" dirty="0" smtClean="0">
                <a:solidFill>
                  <a:schemeClr val="tx1">
                    <a:lumMod val="75000"/>
                    <a:lumOff val="25000"/>
                  </a:schemeClr>
                </a:solidFill>
              </a:rPr>
              <a:t>направлена на решение острых актуальных вопросов из самых разных сфер, с которыми сталкиваются российские предприниматели в своей повседневной практике ведения бизнеса: правовая защита, привлечение финансирования, получение государственной поддержки, налаживание деловых контактов внутри предпринимательского сообщества и многие другие</a:t>
            </a:r>
          </a:p>
          <a:p>
            <a:pPr marL="228600" indent="-228600">
              <a:lnSpc>
                <a:spcPct val="110000"/>
              </a:lnSpc>
              <a:spcBef>
                <a:spcPct val="20000"/>
              </a:spcBef>
              <a:spcAft>
                <a:spcPts val="900"/>
              </a:spcAft>
              <a:buFont typeface="+mj-lt"/>
              <a:buAutoNum type="arabicPeriod"/>
            </a:pPr>
            <a:r>
              <a:rPr lang="ru-RU" sz="1100" b="1" dirty="0" smtClean="0">
                <a:solidFill>
                  <a:srgbClr val="113388"/>
                </a:solidFill>
              </a:rPr>
              <a:t>«Опора России» в цифрах:</a:t>
            </a:r>
            <a:endParaRPr lang="en-US" sz="1100" b="1" dirty="0" smtClean="0">
              <a:solidFill>
                <a:srgbClr val="113388"/>
              </a:solidFill>
            </a:endParaRPr>
          </a:p>
          <a:p>
            <a:pPr marL="627063" lvl="1" indent="-179388">
              <a:lnSpc>
                <a:spcPct val="95000"/>
              </a:lnSpc>
              <a:spcBef>
                <a:spcPct val="5000"/>
              </a:spcBef>
              <a:spcAft>
                <a:spcPts val="500"/>
              </a:spcAft>
              <a:buClr>
                <a:srgbClr val="113388"/>
              </a:buClr>
              <a:buSzPct val="115000"/>
              <a:buFont typeface="Arial" pitchFamily="34" charset="0"/>
              <a:buChar char="•"/>
            </a:pPr>
            <a:r>
              <a:rPr lang="ru-RU" sz="1100" dirty="0" smtClean="0">
                <a:solidFill>
                  <a:schemeClr val="tx1">
                    <a:lumMod val="75000"/>
                    <a:lumOff val="25000"/>
                  </a:schemeClr>
                </a:solidFill>
              </a:rPr>
              <a:t>объединяет около 450 тысяч предпринимателей, которые создают более 5 миллионов рабочих мест</a:t>
            </a:r>
          </a:p>
          <a:p>
            <a:pPr marL="627063" lvl="1" indent="-179388">
              <a:lnSpc>
                <a:spcPct val="95000"/>
              </a:lnSpc>
              <a:spcBef>
                <a:spcPct val="5000"/>
              </a:spcBef>
              <a:spcAft>
                <a:spcPts val="500"/>
              </a:spcAft>
              <a:buClr>
                <a:srgbClr val="113388"/>
              </a:buClr>
              <a:buSzPct val="115000"/>
              <a:buFont typeface="Arial" pitchFamily="34" charset="0"/>
              <a:buChar char="•"/>
            </a:pPr>
            <a:r>
              <a:rPr lang="ru-RU" sz="1100" dirty="0" smtClean="0">
                <a:solidFill>
                  <a:schemeClr val="tx1">
                    <a:lumMod val="75000"/>
                    <a:lumOff val="25000"/>
                  </a:schemeClr>
                </a:solidFill>
              </a:rPr>
              <a:t>81 региональное отделение</a:t>
            </a:r>
          </a:p>
          <a:p>
            <a:pPr marL="627063" lvl="1" indent="-179388">
              <a:lnSpc>
                <a:spcPct val="95000"/>
              </a:lnSpc>
              <a:spcBef>
                <a:spcPct val="5000"/>
              </a:spcBef>
              <a:spcAft>
                <a:spcPts val="500"/>
              </a:spcAft>
              <a:buClr>
                <a:srgbClr val="113388"/>
              </a:buClr>
              <a:buSzPct val="115000"/>
              <a:buFont typeface="Arial" pitchFamily="34" charset="0"/>
              <a:buChar char="•"/>
            </a:pPr>
            <a:r>
              <a:rPr lang="ru-RU" sz="1100" dirty="0" smtClean="0">
                <a:solidFill>
                  <a:schemeClr val="tx1">
                    <a:lumMod val="75000"/>
                    <a:lumOff val="25000"/>
                  </a:schemeClr>
                </a:solidFill>
              </a:rPr>
              <a:t>386 местных отделений</a:t>
            </a:r>
          </a:p>
          <a:p>
            <a:pPr marL="627063" lvl="1" indent="-179388">
              <a:lnSpc>
                <a:spcPct val="95000"/>
              </a:lnSpc>
              <a:spcBef>
                <a:spcPct val="5000"/>
              </a:spcBef>
              <a:spcAft>
                <a:spcPts val="500"/>
              </a:spcAft>
              <a:buClr>
                <a:srgbClr val="113388"/>
              </a:buClr>
              <a:buSzPct val="115000"/>
              <a:buFont typeface="Arial" pitchFamily="34" charset="0"/>
              <a:buChar char="•"/>
            </a:pPr>
            <a:r>
              <a:rPr lang="ru-RU" sz="1100" dirty="0" smtClean="0">
                <a:solidFill>
                  <a:schemeClr val="tx1">
                    <a:lumMod val="75000"/>
                    <a:lumOff val="25000"/>
                  </a:schemeClr>
                </a:solidFill>
              </a:rPr>
              <a:t>102 отраслевых союза, ассоциации и гильдии формируют Некоммерческое партнерство «ОПОРА»</a:t>
            </a:r>
          </a:p>
        </p:txBody>
      </p:sp>
      <p:sp>
        <p:nvSpPr>
          <p:cNvPr id="13" name="Прямоугольник 12"/>
          <p:cNvSpPr/>
          <p:nvPr/>
        </p:nvSpPr>
        <p:spPr>
          <a:xfrm>
            <a:off x="611560" y="1484784"/>
            <a:ext cx="4824536" cy="473976"/>
          </a:xfrm>
          <a:prstGeom prst="rect">
            <a:avLst/>
          </a:prstGeom>
        </p:spPr>
        <p:txBody>
          <a:bodyPr wrap="square">
            <a:spAutoFit/>
          </a:bodyPr>
          <a:lstStyle/>
          <a:p>
            <a:pPr eaLnBrk="0" hangingPunct="0">
              <a:lnSpc>
                <a:spcPct val="80000"/>
              </a:lnSpc>
              <a:tabLst>
                <a:tab pos="200025" algn="l"/>
              </a:tabLst>
            </a:pPr>
            <a:endParaRPr lang="ru-RU" sz="200" b="1" dirty="0" smtClean="0">
              <a:solidFill>
                <a:srgbClr val="113388"/>
              </a:solidFill>
            </a:endParaRPr>
          </a:p>
          <a:p>
            <a:pPr eaLnBrk="0" hangingPunct="0">
              <a:lnSpc>
                <a:spcPct val="80000"/>
              </a:lnSpc>
              <a:tabLst>
                <a:tab pos="200025" algn="l"/>
              </a:tabLst>
            </a:pPr>
            <a:r>
              <a:rPr lang="ru-RU" sz="1200" b="1" dirty="0" smtClean="0">
                <a:solidFill>
                  <a:srgbClr val="113388"/>
                </a:solidFill>
              </a:rPr>
              <a:t>«Опора</a:t>
            </a:r>
            <a:r>
              <a:rPr lang="ru-RU" sz="1200" b="1" dirty="0" smtClean="0">
                <a:solidFill>
                  <a:srgbClr val="113388"/>
                </a:solidFill>
                <a:ea typeface="Arial Unicode MS" pitchFamily="34" charset="-128"/>
                <a:cs typeface="Arial Unicode MS" pitchFamily="34" charset="-128"/>
              </a:rPr>
              <a:t> </a:t>
            </a:r>
            <a:r>
              <a:rPr lang="ru-RU" sz="1200" b="1" dirty="0" smtClean="0">
                <a:solidFill>
                  <a:srgbClr val="113388"/>
                </a:solidFill>
              </a:rPr>
              <a:t>России» - </a:t>
            </a:r>
            <a:r>
              <a:rPr lang="ru-RU" sz="1200" b="1" dirty="0" smtClean="0">
                <a:solidFill>
                  <a:schemeClr val="tx1">
                    <a:lumMod val="75000"/>
                    <a:lumOff val="25000"/>
                  </a:schemeClr>
                </a:solidFill>
              </a:rPr>
              <a:t>общероссийская общественная </a:t>
            </a:r>
          </a:p>
          <a:p>
            <a:pPr eaLnBrk="0" hangingPunct="0">
              <a:lnSpc>
                <a:spcPct val="80000"/>
              </a:lnSpc>
              <a:tabLst>
                <a:tab pos="200025" algn="l"/>
              </a:tabLst>
            </a:pPr>
            <a:endParaRPr lang="ru-RU" sz="200" b="1" dirty="0" smtClean="0">
              <a:solidFill>
                <a:schemeClr val="tx1">
                  <a:lumMod val="75000"/>
                  <a:lumOff val="25000"/>
                </a:schemeClr>
              </a:solidFill>
            </a:endParaRPr>
          </a:p>
          <a:p>
            <a:pPr eaLnBrk="0" hangingPunct="0">
              <a:lnSpc>
                <a:spcPct val="80000"/>
              </a:lnSpc>
              <a:tabLst>
                <a:tab pos="200025" algn="l"/>
              </a:tabLst>
            </a:pPr>
            <a:r>
              <a:rPr lang="ru-RU" sz="1200" b="1" dirty="0" smtClean="0">
                <a:solidFill>
                  <a:schemeClr val="tx1">
                    <a:lumMod val="75000"/>
                    <a:lumOff val="25000"/>
                  </a:schemeClr>
                </a:solidFill>
              </a:rPr>
              <a:t>организация малого и среднего предпринимательства</a:t>
            </a:r>
          </a:p>
          <a:p>
            <a:pPr eaLnBrk="0" hangingPunct="0">
              <a:lnSpc>
                <a:spcPct val="80000"/>
              </a:lnSpc>
              <a:tabLst>
                <a:tab pos="200025" algn="l"/>
              </a:tabLst>
            </a:pPr>
            <a:endParaRPr lang="ru-RU" sz="300" dirty="0">
              <a:solidFill>
                <a:schemeClr val="tx1">
                  <a:lumMod val="75000"/>
                  <a:lumOff val="25000"/>
                </a:schemeClr>
              </a:solidFill>
            </a:endParaRPr>
          </a:p>
        </p:txBody>
      </p:sp>
      <p:pic>
        <p:nvPicPr>
          <p:cNvPr id="19459" name="Picture 3" descr="C:\Users\SevinyanGV\Desktop\1226.jpg"/>
          <p:cNvPicPr>
            <a:picLocks noChangeAspect="1" noChangeArrowheads="1"/>
          </p:cNvPicPr>
          <p:nvPr/>
        </p:nvPicPr>
        <p:blipFill>
          <a:blip r:embed="rId3" cstate="print"/>
          <a:srcRect/>
          <a:stretch>
            <a:fillRect/>
          </a:stretch>
        </p:blipFill>
        <p:spPr bwMode="auto">
          <a:xfrm>
            <a:off x="5796136" y="2060848"/>
            <a:ext cx="2880320" cy="2016224"/>
          </a:xfrm>
          <a:prstGeom prst="rect">
            <a:avLst/>
          </a:prstGeom>
          <a:noFill/>
        </p:spPr>
      </p:pic>
      <p:sp>
        <p:nvSpPr>
          <p:cNvPr id="14" name="Прямоугольник 13"/>
          <p:cNvSpPr/>
          <p:nvPr/>
        </p:nvSpPr>
        <p:spPr>
          <a:xfrm>
            <a:off x="5724128" y="4293096"/>
            <a:ext cx="2880320" cy="1536062"/>
          </a:xfrm>
          <a:prstGeom prst="rect">
            <a:avLst/>
          </a:prstGeom>
        </p:spPr>
        <p:txBody>
          <a:bodyPr wrap="square">
            <a:spAutoFit/>
          </a:bodyPr>
          <a:lstStyle/>
          <a:p>
            <a:pPr marL="180975" lvl="1" indent="-180975" eaLnBrk="0" hangingPunct="0">
              <a:lnSpc>
                <a:spcPct val="95000"/>
              </a:lnSpc>
              <a:spcBef>
                <a:spcPct val="5000"/>
              </a:spcBef>
              <a:spcAft>
                <a:spcPts val="500"/>
              </a:spcAft>
              <a:buClr>
                <a:srgbClr val="113388"/>
              </a:buClr>
              <a:buSzPct val="115000"/>
              <a:buFont typeface="Arial" pitchFamily="34" charset="0"/>
              <a:buChar char="•"/>
              <a:tabLst>
                <a:tab pos="200025" algn="l"/>
              </a:tabLst>
            </a:pPr>
            <a:r>
              <a:rPr lang="ru-RU" sz="1100" dirty="0" smtClean="0">
                <a:solidFill>
                  <a:schemeClr val="tx1">
                    <a:lumMod val="75000"/>
                    <a:lumOff val="25000"/>
                  </a:schemeClr>
                </a:solidFill>
              </a:rPr>
              <a:t>официальный сайт партнера:</a:t>
            </a:r>
          </a:p>
          <a:p>
            <a:pPr marL="180975" lvl="1" eaLnBrk="0" hangingPunct="0">
              <a:lnSpc>
                <a:spcPct val="95000"/>
              </a:lnSpc>
              <a:spcBef>
                <a:spcPct val="5000"/>
              </a:spcBef>
              <a:spcAft>
                <a:spcPts val="500"/>
              </a:spcAft>
              <a:buClr>
                <a:srgbClr val="113388"/>
              </a:buClr>
              <a:buSzPct val="115000"/>
              <a:tabLst>
                <a:tab pos="200025" algn="l"/>
              </a:tabLst>
            </a:pPr>
            <a:r>
              <a:rPr lang="en-US" sz="1100" dirty="0" smtClean="0">
                <a:solidFill>
                  <a:schemeClr val="tx1">
                    <a:lumMod val="75000"/>
                    <a:lumOff val="25000"/>
                  </a:schemeClr>
                </a:solidFill>
                <a:hlinkClick r:id="rId4"/>
              </a:rPr>
              <a:t>http://new.opora.ru/</a:t>
            </a:r>
            <a:endParaRPr lang="ru-RU" sz="1100" dirty="0" smtClean="0">
              <a:solidFill>
                <a:schemeClr val="tx1">
                  <a:lumMod val="75000"/>
                  <a:lumOff val="25000"/>
                </a:schemeClr>
              </a:solidFill>
            </a:endParaRPr>
          </a:p>
          <a:p>
            <a:pPr marL="180975" lvl="1" indent="-180975" eaLnBrk="0" hangingPunct="0">
              <a:lnSpc>
                <a:spcPct val="95000"/>
              </a:lnSpc>
              <a:spcBef>
                <a:spcPct val="5000"/>
              </a:spcBef>
              <a:spcAft>
                <a:spcPts val="500"/>
              </a:spcAft>
              <a:buClr>
                <a:srgbClr val="113388"/>
              </a:buClr>
              <a:buSzPct val="115000"/>
              <a:buFont typeface="Arial" pitchFamily="34" charset="0"/>
              <a:buChar char="•"/>
              <a:tabLst>
                <a:tab pos="200025" algn="l"/>
              </a:tabLst>
            </a:pPr>
            <a:r>
              <a:rPr lang="ru-RU" sz="1100" dirty="0" smtClean="0">
                <a:solidFill>
                  <a:schemeClr val="tx1">
                    <a:lumMod val="75000"/>
                    <a:lumOff val="25000"/>
                  </a:schemeClr>
                </a:solidFill>
              </a:rPr>
              <a:t>информация о сотрудничестве с </a:t>
            </a:r>
            <a:r>
              <a:rPr lang="en-US" sz="1100" dirty="0" smtClean="0">
                <a:solidFill>
                  <a:schemeClr val="tx1">
                    <a:lumMod val="75000"/>
                    <a:lumOff val="25000"/>
                  </a:schemeClr>
                </a:solidFill>
              </a:rPr>
              <a:t>Allianz</a:t>
            </a:r>
            <a:r>
              <a:rPr lang="ru-RU" sz="1100" dirty="0" smtClean="0">
                <a:solidFill>
                  <a:schemeClr val="tx1">
                    <a:lumMod val="75000"/>
                    <a:lumOff val="25000"/>
                  </a:schemeClr>
                </a:solidFill>
              </a:rPr>
              <a:t>:</a:t>
            </a:r>
            <a:r>
              <a:rPr lang="en-US" sz="1100" dirty="0" smtClean="0">
                <a:solidFill>
                  <a:schemeClr val="tx1">
                    <a:lumMod val="75000"/>
                    <a:lumOff val="25000"/>
                  </a:schemeClr>
                </a:solidFill>
              </a:rPr>
              <a:t> </a:t>
            </a:r>
          </a:p>
          <a:p>
            <a:pPr marL="180975" lvl="1" eaLnBrk="0" hangingPunct="0">
              <a:lnSpc>
                <a:spcPct val="95000"/>
              </a:lnSpc>
              <a:spcBef>
                <a:spcPct val="5000"/>
              </a:spcBef>
              <a:spcAft>
                <a:spcPts val="500"/>
              </a:spcAft>
              <a:buClr>
                <a:srgbClr val="113388"/>
              </a:buClr>
              <a:buSzPct val="115000"/>
              <a:tabLst>
                <a:tab pos="200025" algn="l"/>
              </a:tabLst>
            </a:pPr>
            <a:r>
              <a:rPr lang="en-US" sz="1100" dirty="0" smtClean="0">
                <a:solidFill>
                  <a:schemeClr val="tx1">
                    <a:lumMod val="75000"/>
                    <a:lumOff val="25000"/>
                  </a:schemeClr>
                </a:solidFill>
                <a:hlinkClick r:id="rId5"/>
              </a:rPr>
              <a:t>http://new.opora.ru/projects/card/cards/231-allianz</a:t>
            </a:r>
            <a:endParaRPr lang="ru-RU" sz="1100" dirty="0" smtClean="0">
              <a:solidFill>
                <a:schemeClr val="tx1">
                  <a:lumMod val="75000"/>
                  <a:lumOff val="25000"/>
                </a:schemeClr>
              </a:solidFill>
            </a:endParaRPr>
          </a:p>
          <a:p>
            <a:pPr eaLnBrk="0" hangingPunct="0">
              <a:lnSpc>
                <a:spcPct val="80000"/>
              </a:lnSpc>
              <a:tabLst>
                <a:tab pos="200025" algn="l"/>
              </a:tabLst>
            </a:pPr>
            <a:endParaRPr lang="ru-RU" sz="1300" dirty="0" smtClean="0"/>
          </a:p>
          <a:p>
            <a:pPr eaLnBrk="0" hangingPunct="0">
              <a:lnSpc>
                <a:spcPct val="80000"/>
              </a:lnSpc>
              <a:tabLst>
                <a:tab pos="200025" algn="l"/>
              </a:tabLst>
            </a:pPr>
            <a:endParaRPr lang="ru-RU" sz="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11560" y="282134"/>
            <a:ext cx="8424936" cy="338554"/>
          </a:xfrm>
          <a:prstGeom prst="rect">
            <a:avLst/>
          </a:prstGeom>
        </p:spPr>
        <p:txBody>
          <a:bodyPr wrap="square">
            <a:spAutoFit/>
          </a:bodyPr>
          <a:lstStyle/>
          <a:p>
            <a:pPr eaLnBrk="0" hangingPunct="0">
              <a:lnSpc>
                <a:spcPct val="80000"/>
              </a:lnSpc>
              <a:tabLst>
                <a:tab pos="200025" algn="l"/>
              </a:tabLst>
            </a:pPr>
            <a:r>
              <a:rPr lang="ru-RU" sz="2000" dirty="0" smtClean="0">
                <a:solidFill>
                  <a:srgbClr val="113388"/>
                </a:solidFill>
                <a:ea typeface="Arial Unicode MS" pitchFamily="34" charset="-128"/>
                <a:cs typeface="Arial Unicode MS" pitchFamily="34" charset="-128"/>
              </a:rPr>
              <a:t>Сотрудничество </a:t>
            </a:r>
            <a:r>
              <a:rPr lang="en-US" sz="2000" dirty="0" smtClean="0">
                <a:solidFill>
                  <a:srgbClr val="113388"/>
                </a:solidFill>
                <a:ea typeface="Arial Unicode MS" pitchFamily="34" charset="-128"/>
                <a:cs typeface="Arial Unicode MS" pitchFamily="34" charset="-128"/>
              </a:rPr>
              <a:t>Allianz </a:t>
            </a:r>
            <a:r>
              <a:rPr lang="ru-RU" sz="2000" dirty="0" smtClean="0">
                <a:solidFill>
                  <a:srgbClr val="113388"/>
                </a:solidFill>
                <a:ea typeface="Arial Unicode MS" pitchFamily="34" charset="-128"/>
                <a:cs typeface="Arial Unicode MS" pitchFamily="34" charset="-128"/>
              </a:rPr>
              <a:t>и Опоры России</a:t>
            </a:r>
            <a:endParaRPr lang="ru-RU" sz="2000" dirty="0">
              <a:solidFill>
                <a:srgbClr val="113388"/>
              </a:solidFill>
              <a:ea typeface="Arial Unicode MS" pitchFamily="34" charset="-128"/>
              <a:cs typeface="Arial Unicode MS" pitchFamily="34" charset="-128"/>
            </a:endParaRPr>
          </a:p>
        </p:txBody>
      </p:sp>
      <p:sp>
        <p:nvSpPr>
          <p:cNvPr id="10" name="Прямоугольник 18"/>
          <p:cNvSpPr/>
          <p:nvPr/>
        </p:nvSpPr>
        <p:spPr>
          <a:xfrm>
            <a:off x="683568" y="980728"/>
            <a:ext cx="7992888" cy="370210"/>
          </a:xfrm>
          <a:prstGeom prst="rect">
            <a:avLst/>
          </a:prstGeom>
          <a:solidFill>
            <a:srgbClr val="1133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l" eaLnBrk="0" hangingPunct="0">
              <a:lnSpc>
                <a:spcPct val="80000"/>
              </a:lnSpc>
              <a:spcBef>
                <a:spcPct val="0"/>
              </a:spcBef>
              <a:spcAft>
                <a:spcPct val="0"/>
              </a:spcAft>
              <a:buClrTx/>
              <a:buFontTx/>
              <a:buNone/>
              <a:tabLst>
                <a:tab pos="200025" algn="l"/>
              </a:tabLst>
            </a:pPr>
            <a:r>
              <a:rPr lang="ru-RU" sz="1600" dirty="0">
                <a:solidFill>
                  <a:schemeClr val="bg1"/>
                </a:solidFill>
                <a:latin typeface="Arial" charset="0"/>
                <a:ea typeface="Arial Unicode MS" pitchFamily="34" charset="-128"/>
                <a:cs typeface="Arial Unicode MS" pitchFamily="34" charset="-128"/>
              </a:rPr>
              <a:t>Описание </a:t>
            </a:r>
            <a:r>
              <a:rPr lang="ru-RU" sz="1600" dirty="0" smtClean="0">
                <a:solidFill>
                  <a:schemeClr val="bg1"/>
                </a:solidFill>
                <a:latin typeface="Arial" charset="0"/>
                <a:ea typeface="Arial Unicode MS" pitchFamily="34" charset="-128"/>
                <a:cs typeface="Arial Unicode MS" pitchFamily="34" charset="-128"/>
              </a:rPr>
              <a:t>принципов сотрудничества</a:t>
            </a:r>
            <a:endParaRPr lang="ru-RU" sz="1600" dirty="0">
              <a:solidFill>
                <a:schemeClr val="bg1"/>
              </a:solidFill>
              <a:latin typeface="Arial" charset="0"/>
              <a:ea typeface="Arial Unicode MS" pitchFamily="34" charset="-128"/>
              <a:cs typeface="Arial Unicode MS" pitchFamily="34" charset="-128"/>
            </a:endParaRPr>
          </a:p>
        </p:txBody>
      </p:sp>
      <p:sp>
        <p:nvSpPr>
          <p:cNvPr id="11" name="Rectangle 5"/>
          <p:cNvSpPr>
            <a:spLocks noChangeArrowheads="1"/>
          </p:cNvSpPr>
          <p:nvPr/>
        </p:nvSpPr>
        <p:spPr bwMode="auto">
          <a:xfrm>
            <a:off x="683568" y="1556792"/>
            <a:ext cx="4680520" cy="3888432"/>
          </a:xfrm>
          <a:prstGeom prst="rect">
            <a:avLst/>
          </a:prstGeom>
          <a:solidFill>
            <a:schemeClr val="bg1">
              <a:lumMod val="95000"/>
            </a:schemeClr>
          </a:solidFill>
          <a:ln w="9525">
            <a:noFill/>
            <a:miter lim="800000"/>
            <a:headEnd/>
            <a:tailEnd/>
          </a:ln>
          <a:effectLst/>
        </p:spPr>
        <p:txBody>
          <a:bodyPr anchor="ctr"/>
          <a:lstStyle/>
          <a:p>
            <a:pPr marL="228600" indent="-228600">
              <a:lnSpc>
                <a:spcPct val="110000"/>
              </a:lnSpc>
              <a:spcBef>
                <a:spcPct val="20000"/>
              </a:spcBef>
              <a:spcAft>
                <a:spcPts val="900"/>
              </a:spcAft>
              <a:buFont typeface="+mj-lt"/>
              <a:buAutoNum type="arabicPeriod"/>
            </a:pPr>
            <a:r>
              <a:rPr lang="ru-RU" sz="1100" b="1" dirty="0" smtClean="0">
                <a:solidFill>
                  <a:srgbClr val="113388"/>
                </a:solidFill>
              </a:rPr>
              <a:t>согласно распоряжению № </a:t>
            </a:r>
            <a:r>
              <a:rPr lang="en-US" sz="1100" b="1" dirty="0" smtClean="0">
                <a:solidFill>
                  <a:srgbClr val="113388"/>
                </a:solidFill>
              </a:rPr>
              <a:t>171/F</a:t>
            </a:r>
            <a:r>
              <a:rPr lang="ru-RU" sz="1100" b="1" dirty="0" smtClean="0">
                <a:solidFill>
                  <a:srgbClr val="113388"/>
                </a:solidFill>
              </a:rPr>
              <a:t> </a:t>
            </a:r>
            <a:r>
              <a:rPr lang="ru-RU" sz="1100" dirty="0" smtClean="0">
                <a:solidFill>
                  <a:schemeClr val="tx1">
                    <a:lumMod val="75000"/>
                    <a:lumOff val="25000"/>
                  </a:schemeClr>
                </a:solidFill>
              </a:rPr>
              <a:t>участники </a:t>
            </a:r>
            <a:r>
              <a:rPr lang="ru-RU" sz="1100" dirty="0" smtClean="0">
                <a:solidFill>
                  <a:schemeClr val="tx1">
                    <a:lumMod val="75000"/>
                    <a:lumOff val="25000"/>
                  </a:schemeClr>
                </a:solidFill>
              </a:rPr>
              <a:t>Опоры России имею возможность приобретать страховые продукты </a:t>
            </a:r>
            <a:r>
              <a:rPr lang="en-US" sz="1100" dirty="0" smtClean="0">
                <a:solidFill>
                  <a:schemeClr val="tx1">
                    <a:lumMod val="75000"/>
                    <a:lumOff val="25000"/>
                  </a:schemeClr>
                </a:solidFill>
              </a:rPr>
              <a:t>Allianz</a:t>
            </a:r>
            <a:r>
              <a:rPr lang="ru-RU" sz="1100" dirty="0" smtClean="0">
                <a:solidFill>
                  <a:schemeClr val="tx1">
                    <a:lumMod val="75000"/>
                    <a:lumOff val="25000"/>
                  </a:schemeClr>
                </a:solidFill>
              </a:rPr>
              <a:t> со скидкой в размере 5% от страховой премии </a:t>
            </a:r>
          </a:p>
          <a:p>
            <a:pPr marL="228600" indent="-228600">
              <a:lnSpc>
                <a:spcPct val="110000"/>
              </a:lnSpc>
              <a:spcBef>
                <a:spcPct val="20000"/>
              </a:spcBef>
              <a:spcAft>
                <a:spcPts val="900"/>
              </a:spcAft>
              <a:buFont typeface="+mj-lt"/>
              <a:buAutoNum type="arabicPeriod"/>
            </a:pPr>
            <a:r>
              <a:rPr lang="ru-RU" sz="1100" b="1" dirty="0" smtClean="0">
                <a:solidFill>
                  <a:srgbClr val="113388"/>
                </a:solidFill>
              </a:rPr>
              <a:t>скидка</a:t>
            </a:r>
            <a:r>
              <a:rPr lang="ru-RU" sz="1100" dirty="0" smtClean="0">
                <a:solidFill>
                  <a:schemeClr val="tx1">
                    <a:lumMod val="75000"/>
                    <a:lumOff val="25000"/>
                  </a:schemeClr>
                </a:solidFill>
              </a:rPr>
              <a:t> предоставляется за счет РВД (АВ)</a:t>
            </a:r>
          </a:p>
          <a:p>
            <a:pPr marL="228600" indent="-228600">
              <a:lnSpc>
                <a:spcPct val="110000"/>
              </a:lnSpc>
              <a:spcBef>
                <a:spcPct val="20000"/>
              </a:spcBef>
              <a:spcAft>
                <a:spcPts val="900"/>
              </a:spcAft>
              <a:buFont typeface="+mj-lt"/>
              <a:buAutoNum type="arabicPeriod"/>
            </a:pPr>
            <a:r>
              <a:rPr lang="ru-RU" sz="1100" b="1" dirty="0" smtClean="0">
                <a:solidFill>
                  <a:srgbClr val="113388"/>
                </a:solidFill>
              </a:rPr>
              <a:t>скидка</a:t>
            </a:r>
            <a:r>
              <a:rPr lang="ru-RU" sz="1100" dirty="0" smtClean="0">
                <a:solidFill>
                  <a:schemeClr val="tx1">
                    <a:lumMod val="75000"/>
                    <a:lumOff val="25000"/>
                  </a:schemeClr>
                </a:solidFill>
              </a:rPr>
              <a:t> предоставляется клиентам, владеющим </a:t>
            </a:r>
            <a:r>
              <a:rPr lang="ru-RU" sz="1100" i="1" dirty="0" smtClean="0">
                <a:solidFill>
                  <a:schemeClr val="tx1">
                    <a:lumMod val="75000"/>
                    <a:lumOff val="25000"/>
                  </a:schemeClr>
                </a:solidFill>
              </a:rPr>
              <a:t>Картой предпринимателя</a:t>
            </a:r>
            <a:r>
              <a:rPr lang="ru-RU" sz="1100" dirty="0" smtClean="0">
                <a:solidFill>
                  <a:schemeClr val="tx1">
                    <a:lumMod val="75000"/>
                    <a:lumOff val="25000"/>
                  </a:schemeClr>
                </a:solidFill>
              </a:rPr>
              <a:t> от Опоры России (в случае ее отсутствия решение о предоставлении скидки (за счет АВ) продавец принимает самостоятельно) </a:t>
            </a:r>
          </a:p>
          <a:p>
            <a:pPr marL="228600" indent="-228600">
              <a:lnSpc>
                <a:spcPct val="110000"/>
              </a:lnSpc>
              <a:spcBef>
                <a:spcPct val="20000"/>
              </a:spcBef>
              <a:spcAft>
                <a:spcPts val="900"/>
              </a:spcAft>
              <a:buFont typeface="+mj-lt"/>
              <a:buAutoNum type="arabicPeriod"/>
            </a:pPr>
            <a:r>
              <a:rPr lang="ru-RU" sz="1100" b="1" dirty="0" smtClean="0">
                <a:solidFill>
                  <a:srgbClr val="113388"/>
                </a:solidFill>
              </a:rPr>
              <a:t>при оформлении договора страхования </a:t>
            </a:r>
            <a:r>
              <a:rPr lang="ru-RU" sz="1100" dirty="0" smtClean="0">
                <a:solidFill>
                  <a:schemeClr val="tx1">
                    <a:lumMod val="75000"/>
                    <a:lumOff val="25000"/>
                  </a:schemeClr>
                </a:solidFill>
              </a:rPr>
              <a:t>(в терминале продавца, на бумажном носителе) в полисе необходимо указать название маркетинговой акции «</a:t>
            </a:r>
            <a:r>
              <a:rPr lang="en-US" sz="1100" dirty="0" smtClean="0">
                <a:solidFill>
                  <a:schemeClr val="tx1">
                    <a:lumMod val="75000"/>
                    <a:lumOff val="25000"/>
                  </a:schemeClr>
                </a:solidFill>
              </a:rPr>
              <a:t>Allianz </a:t>
            </a:r>
            <a:r>
              <a:rPr lang="ru-RU" sz="1100" dirty="0" smtClean="0">
                <a:solidFill>
                  <a:schemeClr val="tx1">
                    <a:lumMod val="75000"/>
                    <a:lumOff val="25000"/>
                  </a:schemeClr>
                </a:solidFill>
              </a:rPr>
              <a:t>– Опора России» </a:t>
            </a:r>
          </a:p>
          <a:p>
            <a:pPr marL="228600" indent="-228600">
              <a:lnSpc>
                <a:spcPct val="110000"/>
              </a:lnSpc>
              <a:spcBef>
                <a:spcPct val="20000"/>
              </a:spcBef>
              <a:spcAft>
                <a:spcPts val="900"/>
              </a:spcAft>
              <a:buFont typeface="+mj-lt"/>
              <a:buAutoNum type="arabicPeriod"/>
            </a:pPr>
            <a:r>
              <a:rPr lang="ru-RU" sz="1100" b="1" dirty="0" smtClean="0">
                <a:solidFill>
                  <a:srgbClr val="113388"/>
                </a:solidFill>
              </a:rPr>
              <a:t>более подробная информация </a:t>
            </a:r>
            <a:r>
              <a:rPr lang="ru-RU" sz="1100" dirty="0" smtClean="0">
                <a:solidFill>
                  <a:schemeClr val="tx1">
                    <a:lumMod val="75000"/>
                    <a:lumOff val="25000"/>
                  </a:schemeClr>
                </a:solidFill>
              </a:rPr>
              <a:t>(полный перечень продуктов, условия взаимодействия и прочее) представлена в файлах во вложении (см. ниже)</a:t>
            </a:r>
          </a:p>
        </p:txBody>
      </p:sp>
      <p:pic>
        <p:nvPicPr>
          <p:cNvPr id="1026" name="Picture 2" descr="C:\Users\SevinyanGV\Desktop\Карта_ОПОРА РОССИИ - копия.jpg"/>
          <p:cNvPicPr>
            <a:picLocks noChangeAspect="1" noChangeArrowheads="1"/>
          </p:cNvPicPr>
          <p:nvPr/>
        </p:nvPicPr>
        <p:blipFill>
          <a:blip r:embed="rId4" cstate="print"/>
          <a:srcRect/>
          <a:stretch>
            <a:fillRect/>
          </a:stretch>
        </p:blipFill>
        <p:spPr bwMode="auto">
          <a:xfrm>
            <a:off x="5868144" y="1761834"/>
            <a:ext cx="2808312" cy="3755397"/>
          </a:xfrm>
          <a:prstGeom prst="rect">
            <a:avLst/>
          </a:prstGeom>
          <a:noFill/>
        </p:spPr>
      </p:pic>
      <p:sp>
        <p:nvSpPr>
          <p:cNvPr id="9" name="TextBox 8"/>
          <p:cNvSpPr txBox="1"/>
          <p:nvPr/>
        </p:nvSpPr>
        <p:spPr>
          <a:xfrm>
            <a:off x="5796136" y="1484784"/>
            <a:ext cx="3096344" cy="276999"/>
          </a:xfrm>
          <a:prstGeom prst="rect">
            <a:avLst/>
          </a:prstGeom>
          <a:noFill/>
        </p:spPr>
        <p:txBody>
          <a:bodyPr wrap="square" rtlCol="0">
            <a:spAutoFit/>
          </a:bodyPr>
          <a:lstStyle/>
          <a:p>
            <a:r>
              <a:rPr lang="ru-RU" sz="1200" b="1" dirty="0" smtClean="0">
                <a:solidFill>
                  <a:srgbClr val="113388"/>
                </a:solidFill>
              </a:rPr>
              <a:t>Пример</a:t>
            </a:r>
            <a:r>
              <a:rPr lang="ru-RU" sz="1200" b="1" dirty="0" smtClean="0">
                <a:solidFill>
                  <a:schemeClr val="tx1">
                    <a:lumMod val="75000"/>
                    <a:lumOff val="25000"/>
                  </a:schemeClr>
                </a:solidFill>
              </a:rPr>
              <a:t> </a:t>
            </a:r>
            <a:r>
              <a:rPr lang="ru-RU" sz="1200" b="1" dirty="0" smtClean="0">
                <a:solidFill>
                  <a:srgbClr val="113388"/>
                </a:solidFill>
              </a:rPr>
              <a:t>Карты</a:t>
            </a:r>
            <a:r>
              <a:rPr lang="ru-RU" sz="1200" b="1" dirty="0" smtClean="0">
                <a:solidFill>
                  <a:schemeClr val="tx1">
                    <a:lumMod val="75000"/>
                    <a:lumOff val="25000"/>
                  </a:schemeClr>
                </a:solidFill>
              </a:rPr>
              <a:t> </a:t>
            </a:r>
            <a:r>
              <a:rPr lang="ru-RU" sz="1200" b="1" dirty="0" smtClean="0">
                <a:solidFill>
                  <a:srgbClr val="113388"/>
                </a:solidFill>
              </a:rPr>
              <a:t>предпринимателя</a:t>
            </a:r>
          </a:p>
        </p:txBody>
      </p:sp>
      <p:graphicFrame>
        <p:nvGraphicFramePr>
          <p:cNvPr id="12" name="Объект 11"/>
          <p:cNvGraphicFramePr>
            <a:graphicFrameLocks noChangeAspect="1"/>
          </p:cNvGraphicFramePr>
          <p:nvPr/>
        </p:nvGraphicFramePr>
        <p:xfrm>
          <a:off x="683568" y="5549046"/>
          <a:ext cx="986408" cy="832282"/>
        </p:xfrm>
        <a:graphic>
          <a:graphicData uri="http://schemas.openxmlformats.org/presentationml/2006/ole">
            <p:oleObj spid="_x0000_s1027" name="Document" showAsIcon="1" r:id="rId5" imgW="914400" imgH="771480" progId="Word.Documen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68313" y="682625"/>
            <a:ext cx="1838326" cy="1752600"/>
            <a:chOff x="423" y="420"/>
            <a:chExt cx="1158" cy="1104"/>
          </a:xfrm>
        </p:grpSpPr>
        <p:sp>
          <p:nvSpPr>
            <p:cNvPr id="3088" name="Freeform 11"/>
            <p:cNvSpPr>
              <a:spLocks/>
            </p:cNvSpPr>
            <p:nvPr/>
          </p:nvSpPr>
          <p:spPr bwMode="auto">
            <a:xfrm>
              <a:off x="423" y="420"/>
              <a:ext cx="1158" cy="1104"/>
            </a:xfrm>
            <a:custGeom>
              <a:avLst/>
              <a:gdLst>
                <a:gd name="T0" fmla="*/ 3 w 1158"/>
                <a:gd name="T1" fmla="*/ 1104 h 1104"/>
                <a:gd name="T2" fmla="*/ 948 w 1158"/>
                <a:gd name="T3" fmla="*/ 1104 h 1104"/>
                <a:gd name="T4" fmla="*/ 1158 w 1158"/>
                <a:gd name="T5" fmla="*/ 894 h 1104"/>
                <a:gd name="T6" fmla="*/ 1158 w 1158"/>
                <a:gd name="T7" fmla="*/ 0 h 1104"/>
                <a:gd name="T8" fmla="*/ 0 w 1158"/>
                <a:gd name="T9" fmla="*/ 0 h 1104"/>
                <a:gd name="T10" fmla="*/ 3 w 1158"/>
                <a:gd name="T11" fmla="*/ 1104 h 1104"/>
                <a:gd name="T12" fmla="*/ 0 60000 65536"/>
                <a:gd name="T13" fmla="*/ 0 60000 65536"/>
                <a:gd name="T14" fmla="*/ 0 60000 65536"/>
                <a:gd name="T15" fmla="*/ 0 60000 65536"/>
                <a:gd name="T16" fmla="*/ 0 60000 65536"/>
                <a:gd name="T17" fmla="*/ 0 60000 65536"/>
                <a:gd name="T18" fmla="*/ 0 w 1158"/>
                <a:gd name="T19" fmla="*/ 0 h 1104"/>
                <a:gd name="T20" fmla="*/ 1158 w 1158"/>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1158" h="1104">
                  <a:moveTo>
                    <a:pt x="3" y="1104"/>
                  </a:moveTo>
                  <a:lnTo>
                    <a:pt x="948" y="1104"/>
                  </a:lnTo>
                  <a:lnTo>
                    <a:pt x="1158" y="894"/>
                  </a:lnTo>
                  <a:lnTo>
                    <a:pt x="1158" y="0"/>
                  </a:lnTo>
                  <a:lnTo>
                    <a:pt x="0" y="0"/>
                  </a:lnTo>
                  <a:lnTo>
                    <a:pt x="3" y="1104"/>
                  </a:lnTo>
                  <a:close/>
                </a:path>
              </a:pathLst>
            </a:custGeom>
            <a:solidFill>
              <a:srgbClr val="113388"/>
            </a:solidFill>
            <a:ln w="9525" cap="flat" cmpd="sng">
              <a:noFill/>
              <a:prstDash val="solid"/>
              <a:round/>
              <a:headEnd type="none" w="med" len="med"/>
              <a:tailEnd type="none" w="med" len="med"/>
            </a:ln>
          </p:spPr>
          <p:txBody>
            <a:bodyPr/>
            <a:lstStyle/>
            <a:p>
              <a:endParaRPr lang="ru-RU"/>
            </a:p>
          </p:txBody>
        </p:sp>
        <p:sp>
          <p:nvSpPr>
            <p:cNvPr id="3089" name="Text Box 12"/>
            <p:cNvSpPr txBox="1">
              <a:spLocks noChangeArrowheads="1"/>
            </p:cNvSpPr>
            <p:nvPr/>
          </p:nvSpPr>
          <p:spPr bwMode="auto">
            <a:xfrm>
              <a:off x="691" y="608"/>
              <a:ext cx="661" cy="770"/>
            </a:xfrm>
            <a:prstGeom prst="rect">
              <a:avLst/>
            </a:prstGeom>
            <a:solidFill>
              <a:srgbClr val="113388"/>
            </a:solidFill>
            <a:ln w="9525" algn="ctr">
              <a:noFill/>
              <a:miter lim="800000"/>
              <a:headEnd/>
              <a:tailEnd/>
            </a:ln>
          </p:spPr>
          <p:txBody>
            <a:bodyPr/>
            <a:lstStyle/>
            <a:p>
              <a:r>
                <a:rPr lang="ru-RU" sz="5000" dirty="0" smtClean="0">
                  <a:solidFill>
                    <a:schemeClr val="bg1"/>
                  </a:solidFill>
                  <a:latin typeface="+mn-lt"/>
                </a:rPr>
                <a:t>2</a:t>
              </a:r>
              <a:endParaRPr lang="en-US" sz="5000" dirty="0">
                <a:solidFill>
                  <a:schemeClr val="bg1"/>
                </a:solidFill>
                <a:latin typeface="+mn-lt"/>
              </a:endParaRPr>
            </a:p>
          </p:txBody>
        </p:sp>
      </p:grpSp>
      <p:graphicFrame>
        <p:nvGraphicFramePr>
          <p:cNvPr id="50181" name="Group 5"/>
          <p:cNvGraphicFramePr>
            <a:graphicFrameLocks noGrp="1"/>
          </p:cNvGraphicFramePr>
          <p:nvPr>
            <p:ph idx="4294967295"/>
          </p:nvPr>
        </p:nvGraphicFramePr>
        <p:xfrm>
          <a:off x="2700338" y="1341438"/>
          <a:ext cx="5915025" cy="1690452"/>
        </p:xfrm>
        <a:graphic>
          <a:graphicData uri="http://schemas.openxmlformats.org/drawingml/2006/table">
            <a:tbl>
              <a:tblPr/>
              <a:tblGrid>
                <a:gridCol w="781050"/>
                <a:gridCol w="5133975"/>
              </a:tblGrid>
              <a:tr h="755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endParaRPr kumimoji="0" lang="en-US" sz="2400" b="1" i="0" u="none" strike="noStrike" cap="none" normalizeH="0" baseline="0" dirty="0" smtClean="0">
                        <a:ln>
                          <a:noFill/>
                        </a:ln>
                        <a:solidFill>
                          <a:srgbClr val="113388"/>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rgbClr val="003781"/>
                          </a:solidFill>
                          <a:effectLst/>
                          <a:latin typeface="Arial" charset="0"/>
                        </a:rPr>
                        <a:t>Страховые продукты для ФЛ</a:t>
                      </a:r>
                      <a:endParaRPr kumimoji="0" lang="en-US" sz="2400" b="1" i="0" u="none" strike="noStrike" cap="none" normalizeH="0" baseline="0" dirty="0" smtClean="0">
                        <a:ln>
                          <a:noFill/>
                        </a:ln>
                        <a:solidFill>
                          <a:srgbClr val="003781"/>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95263" algn="l"/>
                        </a:tabLst>
                      </a:pPr>
                      <a:endParaRPr kumimoji="0" lang="en-US" sz="2400" b="1" i="0" u="none" strike="noStrike" cap="none" normalizeH="0" baseline="0" dirty="0" smtClean="0">
                        <a:ln>
                          <a:noFill/>
                        </a:ln>
                        <a:solidFill>
                          <a:srgbClr val="113388"/>
                        </a:solidFill>
                        <a:effectLst/>
                        <a:latin typeface="Arial" charset="0"/>
                      </a:endParaRPr>
                    </a:p>
                  </a:txBody>
                  <a:tcPr marL="9000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0000" marR="0" marT="0" marB="0" horzOverflow="overflow">
                    <a:lnL>
                      <a:noFill/>
                    </a:lnL>
                    <a:lnR>
                      <a:noFill/>
                    </a:lnR>
                    <a:lnT>
                      <a:noFill/>
                    </a:lnT>
                    <a:lnB>
                      <a:noFill/>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20000"/>
                        </a:spcBef>
                        <a:spcAft>
                          <a:spcPct val="0"/>
                        </a:spcAft>
                        <a:buClrTx/>
                        <a:buSzTx/>
                        <a:buFontTx/>
                        <a:buNone/>
                        <a:tabLst>
                          <a:tab pos="195263" algn="l"/>
                        </a:tabLst>
                      </a:pPr>
                      <a:endParaRPr kumimoji="0" lang="en-US" sz="1800" b="1" i="0" u="none" strike="noStrike" cap="none" normalizeH="0" baseline="0" dirty="0" smtClean="0">
                        <a:ln>
                          <a:noFill/>
                        </a:ln>
                        <a:solidFill>
                          <a:srgbClr val="113388"/>
                        </a:solidFill>
                        <a:effectLst/>
                        <a:latin typeface="Arial" charset="0"/>
                      </a:endParaRPr>
                    </a:p>
                  </a:txBody>
                  <a:tcPr marL="90000" marR="198000" marT="720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0000" marR="0" marT="14400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11560" y="282134"/>
            <a:ext cx="8424936" cy="338554"/>
          </a:xfrm>
          <a:prstGeom prst="rect">
            <a:avLst/>
          </a:prstGeom>
        </p:spPr>
        <p:txBody>
          <a:bodyPr wrap="square">
            <a:spAutoFit/>
          </a:bodyPr>
          <a:lstStyle/>
          <a:p>
            <a:pPr eaLnBrk="0" hangingPunct="0">
              <a:lnSpc>
                <a:spcPct val="80000"/>
              </a:lnSpc>
              <a:tabLst>
                <a:tab pos="200025" algn="l"/>
              </a:tabLst>
            </a:pPr>
            <a:r>
              <a:rPr lang="ru-RU" sz="2000" dirty="0" smtClean="0">
                <a:solidFill>
                  <a:srgbClr val="113388"/>
                </a:solidFill>
                <a:ea typeface="Arial Unicode MS" pitchFamily="34" charset="-128"/>
                <a:cs typeface="Arial Unicode MS" pitchFamily="34" charset="-128"/>
              </a:rPr>
              <a:t>Страхование НС</a:t>
            </a:r>
            <a:endParaRPr lang="ru-RU" sz="2000" dirty="0">
              <a:solidFill>
                <a:srgbClr val="113388"/>
              </a:solidFill>
              <a:ea typeface="Arial Unicode MS" pitchFamily="34" charset="-128"/>
              <a:cs typeface="Arial Unicode MS" pitchFamily="34" charset="-128"/>
            </a:endParaRPr>
          </a:p>
        </p:txBody>
      </p:sp>
      <p:sp>
        <p:nvSpPr>
          <p:cNvPr id="10" name="Прямоугольник 18"/>
          <p:cNvSpPr/>
          <p:nvPr/>
        </p:nvSpPr>
        <p:spPr>
          <a:xfrm>
            <a:off x="683568" y="1196752"/>
            <a:ext cx="3240360" cy="370210"/>
          </a:xfrm>
          <a:prstGeom prst="rect">
            <a:avLst/>
          </a:prstGeom>
          <a:solidFill>
            <a:srgbClr val="1133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l" eaLnBrk="0" hangingPunct="0">
              <a:lnSpc>
                <a:spcPct val="80000"/>
              </a:lnSpc>
              <a:spcBef>
                <a:spcPct val="0"/>
              </a:spcBef>
              <a:spcAft>
                <a:spcPct val="0"/>
              </a:spcAft>
              <a:buClrTx/>
              <a:buFontTx/>
              <a:buNone/>
              <a:tabLst>
                <a:tab pos="200025" algn="l"/>
              </a:tabLst>
            </a:pPr>
            <a:r>
              <a:rPr lang="ru-RU" sz="1600">
                <a:solidFill>
                  <a:schemeClr val="bg1"/>
                </a:solidFill>
                <a:latin typeface="Arial" charset="0"/>
                <a:ea typeface="Arial Unicode MS" pitchFamily="34" charset="-128"/>
                <a:cs typeface="Arial Unicode MS" pitchFamily="34" charset="-128"/>
              </a:rPr>
              <a:t>Описание продукта</a:t>
            </a:r>
          </a:p>
        </p:txBody>
      </p:sp>
      <p:sp>
        <p:nvSpPr>
          <p:cNvPr id="11" name="Rectangle 5"/>
          <p:cNvSpPr>
            <a:spLocks noChangeArrowheads="1"/>
          </p:cNvSpPr>
          <p:nvPr/>
        </p:nvSpPr>
        <p:spPr bwMode="auto">
          <a:xfrm>
            <a:off x="683568" y="1916832"/>
            <a:ext cx="3240360" cy="3096344"/>
          </a:xfrm>
          <a:prstGeom prst="rect">
            <a:avLst/>
          </a:prstGeom>
          <a:solidFill>
            <a:schemeClr val="bg1">
              <a:lumMod val="95000"/>
            </a:schemeClr>
          </a:solidFill>
          <a:ln w="9525">
            <a:noFill/>
            <a:miter lim="800000"/>
            <a:headEnd/>
            <a:tailEnd/>
          </a:ln>
          <a:effectLst/>
        </p:spPr>
        <p:txBody>
          <a:bodyPr anchor="ctr"/>
          <a:lstStyle/>
          <a:p>
            <a:pPr>
              <a:lnSpc>
                <a:spcPct val="110000"/>
              </a:lnSpc>
              <a:spcBef>
                <a:spcPct val="20000"/>
              </a:spcBef>
            </a:pPr>
            <a:r>
              <a:rPr lang="ru-RU" sz="1200" dirty="0">
                <a:solidFill>
                  <a:schemeClr val="tx1">
                    <a:lumMod val="75000"/>
                    <a:lumOff val="25000"/>
                  </a:schemeClr>
                </a:solidFill>
              </a:rPr>
              <a:t>Для</a:t>
            </a:r>
            <a:r>
              <a:rPr lang="ru-RU" sz="1200" dirty="0"/>
              <a:t> </a:t>
            </a:r>
            <a:r>
              <a:rPr lang="ru-RU" sz="1200" b="1" dirty="0">
                <a:solidFill>
                  <a:srgbClr val="113388"/>
                </a:solidFill>
              </a:rPr>
              <a:t>Клиента</a:t>
            </a:r>
            <a:r>
              <a:rPr lang="ru-RU" sz="1200" dirty="0"/>
              <a:t> </a:t>
            </a:r>
            <a:r>
              <a:rPr lang="ru-RU" sz="1200" dirty="0">
                <a:solidFill>
                  <a:schemeClr val="tx1">
                    <a:lumMod val="75000"/>
                    <a:lumOff val="25000"/>
                  </a:schemeClr>
                </a:solidFill>
              </a:rPr>
              <a:t>– это </a:t>
            </a:r>
            <a:r>
              <a:rPr lang="ru-RU" sz="1200" dirty="0" smtClean="0">
                <a:solidFill>
                  <a:schemeClr val="tx1">
                    <a:lumMod val="75000"/>
                    <a:lumOff val="25000"/>
                  </a:schemeClr>
                </a:solidFill>
              </a:rPr>
              <a:t>возможность защитить себя и семью от финансовых потерь в результате несчастных случаев. </a:t>
            </a:r>
          </a:p>
          <a:p>
            <a:pPr>
              <a:lnSpc>
                <a:spcPct val="110000"/>
              </a:lnSpc>
              <a:spcBef>
                <a:spcPct val="20000"/>
              </a:spcBef>
            </a:pPr>
            <a:endParaRPr lang="ru-RU" sz="400" dirty="0" smtClean="0">
              <a:solidFill>
                <a:srgbClr val="404040"/>
              </a:solidFill>
            </a:endParaRPr>
          </a:p>
          <a:p>
            <a:pPr>
              <a:lnSpc>
                <a:spcPct val="110000"/>
              </a:lnSpc>
              <a:spcBef>
                <a:spcPct val="20000"/>
              </a:spcBef>
            </a:pPr>
            <a:r>
              <a:rPr lang="ru-RU" sz="1200" b="1" dirty="0" smtClean="0">
                <a:solidFill>
                  <a:srgbClr val="113388"/>
                </a:solidFill>
              </a:rPr>
              <a:t>Риски: </a:t>
            </a:r>
          </a:p>
          <a:p>
            <a:pPr marL="358775" lvl="1" indent="-185738">
              <a:lnSpc>
                <a:spcPct val="95000"/>
              </a:lnSpc>
              <a:spcBef>
                <a:spcPct val="5000"/>
              </a:spcBef>
              <a:buClr>
                <a:srgbClr val="113388"/>
              </a:buClr>
              <a:buSzPct val="115000"/>
              <a:buFont typeface="Arial" pitchFamily="34" charset="0"/>
              <a:buChar char="•"/>
              <a:tabLst>
                <a:tab pos="358775" algn="l"/>
              </a:tabLst>
            </a:pPr>
            <a:r>
              <a:rPr lang="ru-RU" sz="1050" dirty="0" smtClean="0">
                <a:solidFill>
                  <a:schemeClr val="tx1">
                    <a:lumMod val="75000"/>
                    <a:lumOff val="25000"/>
                  </a:schemeClr>
                </a:solidFill>
              </a:rPr>
              <a:t>смерть в результате НС</a:t>
            </a:r>
          </a:p>
          <a:p>
            <a:pPr marL="358775" lvl="1" indent="-185738">
              <a:lnSpc>
                <a:spcPct val="95000"/>
              </a:lnSpc>
              <a:spcBef>
                <a:spcPct val="5000"/>
              </a:spcBef>
              <a:buClr>
                <a:srgbClr val="113388"/>
              </a:buClr>
              <a:buSzPct val="115000"/>
              <a:buFont typeface="Arial" pitchFamily="34" charset="0"/>
              <a:buChar char="•"/>
              <a:tabLst>
                <a:tab pos="358775" algn="l"/>
              </a:tabLst>
            </a:pPr>
            <a:r>
              <a:rPr lang="ru-RU" sz="1050" dirty="0" smtClean="0">
                <a:solidFill>
                  <a:schemeClr val="tx1">
                    <a:lumMod val="75000"/>
                    <a:lumOff val="25000"/>
                  </a:schemeClr>
                </a:solidFill>
              </a:rPr>
              <a:t>наступление инвалидности 1,2,3 гр. в результате НС</a:t>
            </a:r>
          </a:p>
          <a:p>
            <a:pPr marL="358775" lvl="1" indent="-185738">
              <a:lnSpc>
                <a:spcPct val="95000"/>
              </a:lnSpc>
              <a:spcBef>
                <a:spcPct val="5000"/>
              </a:spcBef>
              <a:buClr>
                <a:srgbClr val="113388"/>
              </a:buClr>
              <a:buSzPct val="115000"/>
              <a:buFont typeface="Arial" pitchFamily="34" charset="0"/>
              <a:buChar char="•"/>
              <a:tabLst>
                <a:tab pos="358775" algn="l"/>
              </a:tabLst>
            </a:pPr>
            <a:r>
              <a:rPr lang="ru-RU" sz="1050" dirty="0" smtClean="0">
                <a:solidFill>
                  <a:schemeClr val="tx1">
                    <a:lumMod val="75000"/>
                    <a:lumOff val="25000"/>
                  </a:schemeClr>
                </a:solidFill>
              </a:rPr>
              <a:t>временная нетрудоспособность в результате НС (лимиты согласно условиям полиса и таблице выплат)</a:t>
            </a:r>
          </a:p>
          <a:p>
            <a:pPr marL="714375" lvl="1" indent="-171450">
              <a:lnSpc>
                <a:spcPct val="95000"/>
              </a:lnSpc>
              <a:spcBef>
                <a:spcPct val="5000"/>
              </a:spcBef>
              <a:buClr>
                <a:srgbClr val="336699"/>
              </a:buClr>
              <a:buSzPct val="115000"/>
            </a:pPr>
            <a:endParaRPr lang="ru-RU" sz="200" dirty="0" smtClean="0"/>
          </a:p>
          <a:p>
            <a:pPr marL="180975" indent="-180975">
              <a:lnSpc>
                <a:spcPct val="95000"/>
              </a:lnSpc>
              <a:spcBef>
                <a:spcPct val="5000"/>
              </a:spcBef>
              <a:buClr>
                <a:srgbClr val="336699"/>
              </a:buClr>
              <a:buSzPct val="115000"/>
            </a:pPr>
            <a:r>
              <a:rPr lang="ru-RU" sz="1200" b="1" dirty="0" smtClean="0">
                <a:solidFill>
                  <a:srgbClr val="113388"/>
                </a:solidFill>
              </a:rPr>
              <a:t>Важные моменты</a:t>
            </a:r>
            <a:r>
              <a:rPr lang="ru-RU" sz="1000" b="1" dirty="0" smtClean="0">
                <a:solidFill>
                  <a:srgbClr val="113388"/>
                </a:solidFill>
              </a:rPr>
              <a:t>:</a:t>
            </a:r>
          </a:p>
          <a:p>
            <a:pPr marL="358775" lvl="1" indent="-185738">
              <a:lnSpc>
                <a:spcPct val="95000"/>
              </a:lnSpc>
              <a:spcBef>
                <a:spcPct val="5000"/>
              </a:spcBef>
              <a:buClr>
                <a:srgbClr val="113388"/>
              </a:buClr>
              <a:buSzPct val="115000"/>
              <a:buFont typeface="Arial" pitchFamily="34" charset="0"/>
              <a:buChar char="•"/>
            </a:pPr>
            <a:r>
              <a:rPr lang="ru-RU" sz="1050" dirty="0" smtClean="0">
                <a:solidFill>
                  <a:schemeClr val="tx1">
                    <a:lumMod val="75000"/>
                    <a:lumOff val="25000"/>
                  </a:schemeClr>
                </a:solidFill>
              </a:rPr>
              <a:t>категория страхователей – от 1</a:t>
            </a:r>
            <a:r>
              <a:rPr lang="en-US" sz="1050" dirty="0" smtClean="0">
                <a:solidFill>
                  <a:schemeClr val="tx1">
                    <a:lumMod val="75000"/>
                    <a:lumOff val="25000"/>
                  </a:schemeClr>
                </a:solidFill>
              </a:rPr>
              <a:t>8</a:t>
            </a:r>
            <a:r>
              <a:rPr lang="ru-RU" sz="1050" dirty="0" smtClean="0">
                <a:solidFill>
                  <a:schemeClr val="tx1">
                    <a:lumMod val="75000"/>
                    <a:lumOff val="25000"/>
                  </a:schemeClr>
                </a:solidFill>
              </a:rPr>
              <a:t> до </a:t>
            </a:r>
            <a:r>
              <a:rPr lang="en-US" sz="1050" dirty="0" smtClean="0">
                <a:solidFill>
                  <a:schemeClr val="tx1">
                    <a:lumMod val="75000"/>
                    <a:lumOff val="25000"/>
                  </a:schemeClr>
                </a:solidFill>
              </a:rPr>
              <a:t>65</a:t>
            </a:r>
            <a:r>
              <a:rPr lang="ru-RU" sz="1050" dirty="0" smtClean="0">
                <a:solidFill>
                  <a:schemeClr val="tx1">
                    <a:lumMod val="75000"/>
                    <a:lumOff val="25000"/>
                  </a:schemeClr>
                </a:solidFill>
              </a:rPr>
              <a:t> лет </a:t>
            </a:r>
          </a:p>
          <a:p>
            <a:pPr marL="358775" lvl="1" indent="-185738">
              <a:lnSpc>
                <a:spcPct val="95000"/>
              </a:lnSpc>
              <a:spcBef>
                <a:spcPct val="5000"/>
              </a:spcBef>
              <a:buClr>
                <a:srgbClr val="113388"/>
              </a:buClr>
              <a:buSzPct val="115000"/>
              <a:buFont typeface="Arial" pitchFamily="34" charset="0"/>
              <a:buChar char="•"/>
            </a:pPr>
            <a:r>
              <a:rPr lang="ru-RU" sz="1050" dirty="0" smtClean="0">
                <a:solidFill>
                  <a:schemeClr val="tx1">
                    <a:lumMod val="75000"/>
                    <a:lumOff val="25000"/>
                  </a:schemeClr>
                </a:solidFill>
              </a:rPr>
              <a:t>покрытие: Защита по всему миру, кроме зон военных конфликтов; 24 </a:t>
            </a:r>
            <a:r>
              <a:rPr lang="en-US" sz="1050" dirty="0" smtClean="0">
                <a:solidFill>
                  <a:schemeClr val="tx1">
                    <a:lumMod val="75000"/>
                    <a:lumOff val="25000"/>
                  </a:schemeClr>
                </a:solidFill>
              </a:rPr>
              <a:t>/7</a:t>
            </a:r>
            <a:endParaRPr lang="ru-RU" sz="1050" dirty="0" smtClean="0"/>
          </a:p>
        </p:txBody>
      </p:sp>
      <p:sp>
        <p:nvSpPr>
          <p:cNvPr id="14" name="Freeform 11"/>
          <p:cNvSpPr>
            <a:spLocks/>
          </p:cNvSpPr>
          <p:nvPr/>
        </p:nvSpPr>
        <p:spPr bwMode="auto">
          <a:xfrm>
            <a:off x="4788024" y="1196752"/>
            <a:ext cx="3024336" cy="3816424"/>
          </a:xfrm>
          <a:custGeom>
            <a:avLst/>
            <a:gdLst>
              <a:gd name="T0" fmla="*/ 3 w 1158"/>
              <a:gd name="T1" fmla="*/ 1104 h 1104"/>
              <a:gd name="T2" fmla="*/ 948 w 1158"/>
              <a:gd name="T3" fmla="*/ 1104 h 1104"/>
              <a:gd name="T4" fmla="*/ 1158 w 1158"/>
              <a:gd name="T5" fmla="*/ 894 h 1104"/>
              <a:gd name="T6" fmla="*/ 1158 w 1158"/>
              <a:gd name="T7" fmla="*/ 0 h 1104"/>
              <a:gd name="T8" fmla="*/ 0 w 1158"/>
              <a:gd name="T9" fmla="*/ 0 h 1104"/>
              <a:gd name="T10" fmla="*/ 3 w 1158"/>
              <a:gd name="T11" fmla="*/ 1104 h 1104"/>
              <a:gd name="T12" fmla="*/ 0 60000 65536"/>
              <a:gd name="T13" fmla="*/ 0 60000 65536"/>
              <a:gd name="T14" fmla="*/ 0 60000 65536"/>
              <a:gd name="T15" fmla="*/ 0 60000 65536"/>
              <a:gd name="T16" fmla="*/ 0 60000 65536"/>
              <a:gd name="T17" fmla="*/ 0 60000 65536"/>
              <a:gd name="T18" fmla="*/ 0 w 1158"/>
              <a:gd name="T19" fmla="*/ 0 h 1104"/>
              <a:gd name="T20" fmla="*/ 1158 w 1158"/>
              <a:gd name="T21" fmla="*/ 1104 h 1104"/>
              <a:gd name="connsiteX0" fmla="*/ 26 w 10000"/>
              <a:gd name="connsiteY0" fmla="*/ 10000 h 10000"/>
              <a:gd name="connsiteX1" fmla="*/ 8187 w 10000"/>
              <a:gd name="connsiteY1" fmla="*/ 10000 h 10000"/>
              <a:gd name="connsiteX2" fmla="*/ 10000 w 10000"/>
              <a:gd name="connsiteY2" fmla="*/ 9057 h 10000"/>
              <a:gd name="connsiteX3" fmla="*/ 10000 w 10000"/>
              <a:gd name="connsiteY3" fmla="*/ 0 h 10000"/>
              <a:gd name="connsiteX4" fmla="*/ 0 w 10000"/>
              <a:gd name="connsiteY4" fmla="*/ 0 h 10000"/>
              <a:gd name="connsiteX5" fmla="*/ 26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6" y="10000"/>
                </a:moveTo>
                <a:lnTo>
                  <a:pt x="8187" y="10000"/>
                </a:lnTo>
                <a:lnTo>
                  <a:pt x="10000" y="9057"/>
                </a:lnTo>
                <a:lnTo>
                  <a:pt x="10000" y="0"/>
                </a:lnTo>
                <a:lnTo>
                  <a:pt x="0" y="0"/>
                </a:lnTo>
                <a:cubicBezTo>
                  <a:pt x="9" y="3333"/>
                  <a:pt x="17" y="6667"/>
                  <a:pt x="26" y="10000"/>
                </a:cubicBezTo>
                <a:close/>
              </a:path>
            </a:pathLst>
          </a:custGeom>
          <a:solidFill>
            <a:srgbClr val="113388"/>
          </a:solidFill>
          <a:ln w="9525" cap="flat" cmpd="sng">
            <a:noFill/>
            <a:prstDash val="solid"/>
            <a:round/>
            <a:headEnd type="none" w="med" len="med"/>
            <a:tailEnd type="none" w="med" len="med"/>
          </a:ln>
        </p:spPr>
        <p:txBody>
          <a:bodyPr rIns="216000" anchor="ctr"/>
          <a:lstStyle/>
          <a:p>
            <a:pPr marL="85725" indent="-85725" defTabSz="866775">
              <a:spcBef>
                <a:spcPts val="600"/>
              </a:spcBef>
              <a:buClr>
                <a:srgbClr val="063388"/>
              </a:buClr>
              <a:tabLst>
                <a:tab pos="2600325" algn="l"/>
              </a:tabLst>
            </a:pPr>
            <a:r>
              <a:rPr lang="ru-RU" sz="1200" b="1" dirty="0" smtClean="0">
                <a:solidFill>
                  <a:schemeClr val="bg1"/>
                </a:solidFill>
              </a:rPr>
              <a:t>Порядок выплаты:</a:t>
            </a:r>
          </a:p>
          <a:p>
            <a:pPr marL="85725" lvl="1" indent="-85725" defTabSz="866775">
              <a:lnSpc>
                <a:spcPct val="95000"/>
              </a:lnSpc>
              <a:spcBef>
                <a:spcPts val="600"/>
              </a:spcBef>
              <a:buClr>
                <a:schemeClr val="bg1"/>
              </a:buClr>
              <a:buSzPct val="115000"/>
              <a:buFont typeface="Arial" pitchFamily="34" charset="0"/>
              <a:buChar char="•"/>
              <a:tabLst>
                <a:tab pos="2600325" algn="l"/>
              </a:tabLst>
            </a:pPr>
            <a:r>
              <a:rPr lang="ru-RU" sz="1100" dirty="0" smtClean="0">
                <a:solidFill>
                  <a:schemeClr val="bg1"/>
                </a:solidFill>
              </a:rPr>
              <a:t>в случае наступления смерти</a:t>
            </a:r>
            <a:r>
              <a:rPr lang="en-US" sz="1100" dirty="0" smtClean="0">
                <a:solidFill>
                  <a:schemeClr val="bg1"/>
                </a:solidFill>
              </a:rPr>
              <a:t> </a:t>
            </a:r>
            <a:r>
              <a:rPr lang="ru-RU" sz="1100" dirty="0" smtClean="0">
                <a:solidFill>
                  <a:schemeClr val="bg1"/>
                </a:solidFill>
              </a:rPr>
              <a:t>выплата производится в размере 100 % страховой суммы. </a:t>
            </a:r>
            <a:endParaRPr lang="en-US" sz="1100" dirty="0" smtClean="0">
              <a:solidFill>
                <a:schemeClr val="bg1"/>
              </a:solidFill>
            </a:endParaRPr>
          </a:p>
          <a:p>
            <a:pPr marL="85725" lvl="1" indent="-85725" defTabSz="866775">
              <a:lnSpc>
                <a:spcPct val="95000"/>
              </a:lnSpc>
              <a:spcBef>
                <a:spcPts val="600"/>
              </a:spcBef>
              <a:buClr>
                <a:schemeClr val="bg1"/>
              </a:buClr>
              <a:buSzPct val="115000"/>
              <a:buFont typeface="Arial" pitchFamily="34" charset="0"/>
              <a:buChar char="•"/>
              <a:tabLst>
                <a:tab pos="2600325" algn="l"/>
              </a:tabLst>
            </a:pPr>
            <a:r>
              <a:rPr lang="ru-RU" sz="1100" dirty="0" smtClean="0">
                <a:solidFill>
                  <a:schemeClr val="bg1"/>
                </a:solidFill>
              </a:rPr>
              <a:t>в случае наступления инвалидности 1 гр. -100%, 2 гр. – 75%, 3 гр. – 50 % от страховой суммы</a:t>
            </a:r>
          </a:p>
          <a:p>
            <a:pPr marL="85725" lvl="1" indent="-85725" defTabSz="866775">
              <a:lnSpc>
                <a:spcPct val="95000"/>
              </a:lnSpc>
              <a:spcBef>
                <a:spcPts val="600"/>
              </a:spcBef>
              <a:buClr>
                <a:schemeClr val="bg1"/>
              </a:buClr>
              <a:buSzPct val="115000"/>
              <a:buFont typeface="Arial" pitchFamily="34" charset="0"/>
              <a:buChar char="•"/>
              <a:tabLst>
                <a:tab pos="2600325" algn="l"/>
              </a:tabLst>
            </a:pPr>
            <a:r>
              <a:rPr lang="ru-RU" sz="1100" dirty="0" smtClean="0">
                <a:solidFill>
                  <a:schemeClr val="bg1"/>
                </a:solidFill>
              </a:rPr>
              <a:t>в случай наступления временной нетрудоспособности: </a:t>
            </a:r>
          </a:p>
          <a:p>
            <a:pPr marL="85725" lvl="1" indent="-85725" defTabSz="866775">
              <a:lnSpc>
                <a:spcPct val="95000"/>
              </a:lnSpc>
              <a:spcBef>
                <a:spcPts val="600"/>
              </a:spcBef>
              <a:buClr>
                <a:srgbClr val="336699"/>
              </a:buClr>
              <a:buSzPct val="115000"/>
              <a:tabLst>
                <a:tab pos="2600325" algn="l"/>
              </a:tabLst>
            </a:pPr>
            <a:r>
              <a:rPr lang="ru-RU" sz="1100" dirty="0" smtClean="0">
                <a:solidFill>
                  <a:schemeClr val="bg1"/>
                </a:solidFill>
              </a:rPr>
              <a:t>- для детей – единовременная выплата согласно таблице выплат на основании диагноза, </a:t>
            </a:r>
          </a:p>
          <a:p>
            <a:pPr marL="85725" lvl="1" indent="-85725" defTabSz="866775">
              <a:lnSpc>
                <a:spcPct val="95000"/>
              </a:lnSpc>
              <a:spcBef>
                <a:spcPts val="600"/>
              </a:spcBef>
              <a:buClr>
                <a:srgbClr val="336699"/>
              </a:buClr>
              <a:buSzPct val="115000"/>
              <a:tabLst>
                <a:tab pos="2600325" algn="l"/>
              </a:tabLst>
            </a:pPr>
            <a:r>
              <a:rPr lang="ru-RU" sz="1100" dirty="0" smtClean="0">
                <a:solidFill>
                  <a:schemeClr val="bg1"/>
                </a:solidFill>
              </a:rPr>
              <a:t>- для взрослых -  на выбор: единовременная выплата, или «оплата больничного листа» в размере определенного полисом % от страховой суммы за каждый день нетрудоспособности (по окончании лечения)</a:t>
            </a:r>
            <a:endParaRPr lang="ru-RU" sz="11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39552" y="282134"/>
            <a:ext cx="8424936" cy="338554"/>
          </a:xfrm>
          <a:prstGeom prst="rect">
            <a:avLst/>
          </a:prstGeom>
        </p:spPr>
        <p:txBody>
          <a:bodyPr wrap="square">
            <a:spAutoFit/>
          </a:bodyPr>
          <a:lstStyle/>
          <a:p>
            <a:pPr eaLnBrk="0" hangingPunct="0">
              <a:lnSpc>
                <a:spcPct val="80000"/>
              </a:lnSpc>
              <a:tabLst>
                <a:tab pos="200025" algn="l"/>
              </a:tabLst>
            </a:pPr>
            <a:r>
              <a:rPr lang="ru-RU" sz="2000" dirty="0" smtClean="0">
                <a:solidFill>
                  <a:srgbClr val="113388"/>
                </a:solidFill>
                <a:ea typeface="Arial Unicode MS" pitchFamily="34" charset="-128"/>
                <a:cs typeface="Arial Unicode MS" pitchFamily="34" charset="-128"/>
              </a:rPr>
              <a:t>Страхование автомобиля. Сервис «Помощь на дорогах»</a:t>
            </a:r>
            <a:endParaRPr lang="ru-RU" sz="2000" dirty="0">
              <a:solidFill>
                <a:srgbClr val="113388"/>
              </a:solidFill>
              <a:ea typeface="Arial Unicode MS" pitchFamily="34" charset="-128"/>
              <a:cs typeface="Arial Unicode MS" pitchFamily="34" charset="-128"/>
            </a:endParaRPr>
          </a:p>
        </p:txBody>
      </p:sp>
      <p:sp>
        <p:nvSpPr>
          <p:cNvPr id="10" name="Прямоугольник 18"/>
          <p:cNvSpPr/>
          <p:nvPr/>
        </p:nvSpPr>
        <p:spPr>
          <a:xfrm>
            <a:off x="611560" y="1124745"/>
            <a:ext cx="3384376" cy="370210"/>
          </a:xfrm>
          <a:prstGeom prst="rect">
            <a:avLst/>
          </a:prstGeom>
          <a:solidFill>
            <a:srgbClr val="1133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l" eaLnBrk="0" hangingPunct="0">
              <a:lnSpc>
                <a:spcPct val="80000"/>
              </a:lnSpc>
              <a:spcBef>
                <a:spcPct val="0"/>
              </a:spcBef>
              <a:spcAft>
                <a:spcPct val="0"/>
              </a:spcAft>
              <a:buClrTx/>
              <a:buFontTx/>
              <a:buNone/>
              <a:tabLst>
                <a:tab pos="200025" algn="l"/>
              </a:tabLst>
            </a:pPr>
            <a:r>
              <a:rPr lang="ru-RU" sz="1600">
                <a:solidFill>
                  <a:schemeClr val="bg1"/>
                </a:solidFill>
                <a:latin typeface="Arial" charset="0"/>
                <a:ea typeface="Arial Unicode MS" pitchFamily="34" charset="-128"/>
                <a:cs typeface="Arial Unicode MS" pitchFamily="34" charset="-128"/>
              </a:rPr>
              <a:t>Описание продукта</a:t>
            </a:r>
          </a:p>
        </p:txBody>
      </p:sp>
      <p:sp>
        <p:nvSpPr>
          <p:cNvPr id="11" name="Rectangle 5"/>
          <p:cNvSpPr>
            <a:spLocks noChangeArrowheads="1"/>
          </p:cNvSpPr>
          <p:nvPr/>
        </p:nvSpPr>
        <p:spPr bwMode="auto">
          <a:xfrm>
            <a:off x="611560" y="1556793"/>
            <a:ext cx="3384376" cy="2664296"/>
          </a:xfrm>
          <a:prstGeom prst="rect">
            <a:avLst/>
          </a:prstGeom>
          <a:solidFill>
            <a:schemeClr val="bg1">
              <a:lumMod val="95000"/>
            </a:schemeClr>
          </a:solidFill>
          <a:ln w="9525">
            <a:noFill/>
            <a:miter lim="800000"/>
            <a:headEnd/>
            <a:tailEnd/>
          </a:ln>
          <a:effectLst/>
        </p:spPr>
        <p:txBody>
          <a:bodyPr anchor="ctr"/>
          <a:lstStyle/>
          <a:p>
            <a:pPr>
              <a:lnSpc>
                <a:spcPct val="110000"/>
              </a:lnSpc>
              <a:spcBef>
                <a:spcPct val="20000"/>
              </a:spcBef>
            </a:pPr>
            <a:r>
              <a:rPr lang="ru-RU" sz="1200" dirty="0">
                <a:solidFill>
                  <a:schemeClr val="tx1">
                    <a:lumMod val="75000"/>
                    <a:lumOff val="25000"/>
                  </a:schemeClr>
                </a:solidFill>
              </a:rPr>
              <a:t>Для </a:t>
            </a:r>
            <a:r>
              <a:rPr lang="ru-RU" sz="1200" b="1" dirty="0">
                <a:solidFill>
                  <a:srgbClr val="113388"/>
                </a:solidFill>
              </a:rPr>
              <a:t>Клиента</a:t>
            </a:r>
            <a:r>
              <a:rPr lang="ru-RU" sz="1200" dirty="0"/>
              <a:t> – </a:t>
            </a:r>
            <a:r>
              <a:rPr lang="ru-RU" sz="1200" dirty="0">
                <a:solidFill>
                  <a:schemeClr val="tx1">
                    <a:lumMod val="75000"/>
                    <a:lumOff val="25000"/>
                  </a:schemeClr>
                </a:solidFill>
              </a:rPr>
              <a:t>это </a:t>
            </a:r>
            <a:r>
              <a:rPr lang="ru-RU" sz="1200" dirty="0" smtClean="0">
                <a:solidFill>
                  <a:schemeClr val="tx1">
                    <a:lumMod val="75000"/>
                    <a:lumOff val="25000"/>
                  </a:schemeClr>
                </a:solidFill>
              </a:rPr>
              <a:t>экономия сил, времени и денег в случаях, которые обычно не являются страховыми: </a:t>
            </a:r>
          </a:p>
          <a:p>
            <a:pPr>
              <a:lnSpc>
                <a:spcPct val="110000"/>
              </a:lnSpc>
              <a:spcBef>
                <a:spcPct val="20000"/>
              </a:spcBef>
            </a:pPr>
            <a:endParaRPr lang="ru-RU" sz="400" dirty="0" smtClean="0">
              <a:solidFill>
                <a:schemeClr val="tx1">
                  <a:lumMod val="75000"/>
                  <a:lumOff val="25000"/>
                </a:schemeClr>
              </a:solidFill>
            </a:endParaRPr>
          </a:p>
          <a:p>
            <a:pPr marL="358775" lvl="1" indent="-185738">
              <a:lnSpc>
                <a:spcPct val="95000"/>
              </a:lnSpc>
              <a:spcBef>
                <a:spcPts val="600"/>
              </a:spcBef>
              <a:buClr>
                <a:srgbClr val="113388"/>
              </a:buClr>
              <a:buSzPct val="115000"/>
              <a:buFont typeface="Arial" pitchFamily="34" charset="0"/>
              <a:buChar char="•"/>
            </a:pPr>
            <a:r>
              <a:rPr lang="ru-RU" sz="1100" dirty="0" smtClean="0">
                <a:solidFill>
                  <a:schemeClr val="tx1">
                    <a:lumMod val="75000"/>
                    <a:lumOff val="25000"/>
                  </a:schemeClr>
                </a:solidFill>
              </a:rPr>
              <a:t>помощь специалиста в случае </a:t>
            </a:r>
            <a:r>
              <a:rPr lang="ru-RU" sz="1100" b="1" dirty="0" smtClean="0">
                <a:solidFill>
                  <a:schemeClr val="tx1">
                    <a:lumMod val="75000"/>
                    <a:lumOff val="25000"/>
                  </a:schemeClr>
                </a:solidFill>
              </a:rPr>
              <a:t>поломки</a:t>
            </a:r>
            <a:r>
              <a:rPr lang="ru-RU" sz="1100" dirty="0" smtClean="0">
                <a:solidFill>
                  <a:schemeClr val="tx1">
                    <a:lumMod val="75000"/>
                    <a:lumOff val="25000"/>
                  </a:schemeClr>
                </a:solidFill>
              </a:rPr>
              <a:t> широкого спектра устройств и систем автомобиля (двигателя, трансмиссии, ходовой части, рулевого управления, тормозов, зажигания, выхлопа и т.д.)</a:t>
            </a:r>
            <a:endParaRPr lang="ru-RU" sz="1100" dirty="0" smtClean="0">
              <a:solidFill>
                <a:schemeClr val="tx1">
                  <a:lumMod val="75000"/>
                  <a:lumOff val="25000"/>
                </a:schemeClr>
              </a:solidFill>
              <a:latin typeface="Arial" charset="0"/>
              <a:ea typeface="Arial Unicode MS" pitchFamily="34" charset="-128"/>
              <a:cs typeface="Arial Unicode MS" pitchFamily="34" charset="-128"/>
            </a:endParaRPr>
          </a:p>
          <a:p>
            <a:pPr marL="358775" lvl="1" indent="-185738">
              <a:lnSpc>
                <a:spcPct val="95000"/>
              </a:lnSpc>
              <a:spcBef>
                <a:spcPts val="600"/>
              </a:spcBef>
              <a:buClr>
                <a:srgbClr val="113388"/>
              </a:buClr>
              <a:buSzPct val="115000"/>
              <a:buFont typeface="Arial" pitchFamily="34" charset="0"/>
              <a:buChar char="•"/>
            </a:pPr>
            <a:r>
              <a:rPr lang="ru-RU" sz="1100" b="1" dirty="0" smtClean="0">
                <a:solidFill>
                  <a:schemeClr val="tx1">
                    <a:lumMod val="75000"/>
                    <a:lumOff val="25000"/>
                  </a:schemeClr>
                </a:solidFill>
                <a:latin typeface="Arial" charset="0"/>
                <a:ea typeface="Arial Unicode MS" pitchFamily="34" charset="-128"/>
                <a:cs typeface="Arial Unicode MS" pitchFamily="34" charset="-128"/>
              </a:rPr>
              <a:t>эвакуация ТС</a:t>
            </a:r>
            <a:r>
              <a:rPr lang="ru-RU" sz="1100" dirty="0" smtClean="0">
                <a:solidFill>
                  <a:schemeClr val="tx1">
                    <a:lumMod val="75000"/>
                    <a:lumOff val="25000"/>
                  </a:schemeClr>
                </a:solidFill>
                <a:latin typeface="Arial" charset="0"/>
                <a:ea typeface="Arial Unicode MS" pitchFamily="34" charset="-128"/>
                <a:cs typeface="Arial Unicode MS" pitchFamily="34" charset="-128"/>
              </a:rPr>
              <a:t> в случае невозможности починки автомобиля</a:t>
            </a:r>
            <a:endParaRPr lang="ru-RU" sz="1200" dirty="0" smtClean="0"/>
          </a:p>
        </p:txBody>
      </p:sp>
      <p:graphicFrame>
        <p:nvGraphicFramePr>
          <p:cNvPr id="13" name="Group 78"/>
          <p:cNvGraphicFramePr>
            <a:graphicFrameLocks noGrp="1"/>
          </p:cNvGraphicFramePr>
          <p:nvPr/>
        </p:nvGraphicFramePr>
        <p:xfrm>
          <a:off x="611560" y="4463998"/>
          <a:ext cx="7272808" cy="1341266"/>
        </p:xfrm>
        <a:graphic>
          <a:graphicData uri="http://schemas.openxmlformats.org/drawingml/2006/table">
            <a:tbl>
              <a:tblPr/>
              <a:tblGrid>
                <a:gridCol w="1434037"/>
                <a:gridCol w="2113673"/>
                <a:gridCol w="1773857"/>
                <a:gridCol w="1951241"/>
              </a:tblGrid>
              <a:tr h="4336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Вариант</a:t>
                      </a:r>
                      <a:endParaRPr kumimoji="0" lang="ru-RU" sz="1100" b="0"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1338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Кол</a:t>
                      </a:r>
                      <a:r>
                        <a:rPr kumimoji="0" lang="en-US" sz="1100" b="0"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a:t>
                      </a:r>
                      <a:r>
                        <a:rPr kumimoji="0" lang="ru-RU" sz="1100" b="0"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во обращений в год</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1338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Страховая сумма</a:t>
                      </a:r>
                      <a:endParaRPr kumimoji="0" lang="ru-RU" sz="11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1338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Страховая премия</a:t>
                      </a:r>
                      <a:endParaRPr kumimoji="0" lang="ru-RU" sz="1100" b="0"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13388"/>
                    </a:solidFill>
                  </a:tcPr>
                </a:tc>
              </a:tr>
              <a:tr h="2168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Город</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1 раз</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15 000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600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168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Город/обл.</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1 раз</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30 000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900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168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smtClean="0">
                          <a:solidFill>
                            <a:schemeClr val="tx1">
                              <a:lumMod val="75000"/>
                              <a:lumOff val="25000"/>
                            </a:schemeClr>
                          </a:solidFill>
                          <a:latin typeface="Arial" pitchFamily="34" charset="0"/>
                          <a:ea typeface="+mn-ea"/>
                          <a:cs typeface="+mn-cs"/>
                        </a:rPr>
                        <a:t>Город</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Без ограничений</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750 000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2 300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57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Город/обл.</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smtClean="0">
                          <a:solidFill>
                            <a:schemeClr val="tx1">
                              <a:lumMod val="75000"/>
                              <a:lumOff val="25000"/>
                            </a:schemeClr>
                          </a:solidFill>
                          <a:latin typeface="Arial" pitchFamily="34" charset="0"/>
                          <a:ea typeface="+mn-ea"/>
                          <a:cs typeface="+mn-cs"/>
                        </a:rPr>
                        <a:t>Без ограничений </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3 000 000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lumMod val="75000"/>
                              <a:lumOff val="25000"/>
                            </a:schemeClr>
                          </a:solidFill>
                          <a:latin typeface="Arial" pitchFamily="34" charset="0"/>
                          <a:ea typeface="+mn-ea"/>
                          <a:cs typeface="+mn-cs"/>
                        </a:rPr>
                        <a:t>3 900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sp>
        <p:nvSpPr>
          <p:cNvPr id="15" name="Freeform 11"/>
          <p:cNvSpPr>
            <a:spLocks/>
          </p:cNvSpPr>
          <p:nvPr/>
        </p:nvSpPr>
        <p:spPr bwMode="auto">
          <a:xfrm>
            <a:off x="4860032" y="1124744"/>
            <a:ext cx="3024336" cy="3096343"/>
          </a:xfrm>
          <a:custGeom>
            <a:avLst/>
            <a:gdLst>
              <a:gd name="T0" fmla="*/ 3 w 1158"/>
              <a:gd name="T1" fmla="*/ 1104 h 1104"/>
              <a:gd name="T2" fmla="*/ 948 w 1158"/>
              <a:gd name="T3" fmla="*/ 1104 h 1104"/>
              <a:gd name="T4" fmla="*/ 1158 w 1158"/>
              <a:gd name="T5" fmla="*/ 894 h 1104"/>
              <a:gd name="T6" fmla="*/ 1158 w 1158"/>
              <a:gd name="T7" fmla="*/ 0 h 1104"/>
              <a:gd name="T8" fmla="*/ 0 w 1158"/>
              <a:gd name="T9" fmla="*/ 0 h 1104"/>
              <a:gd name="T10" fmla="*/ 3 w 1158"/>
              <a:gd name="T11" fmla="*/ 1104 h 1104"/>
              <a:gd name="T12" fmla="*/ 0 60000 65536"/>
              <a:gd name="T13" fmla="*/ 0 60000 65536"/>
              <a:gd name="T14" fmla="*/ 0 60000 65536"/>
              <a:gd name="T15" fmla="*/ 0 60000 65536"/>
              <a:gd name="T16" fmla="*/ 0 60000 65536"/>
              <a:gd name="T17" fmla="*/ 0 60000 65536"/>
              <a:gd name="T18" fmla="*/ 0 w 1158"/>
              <a:gd name="T19" fmla="*/ 0 h 1104"/>
              <a:gd name="T20" fmla="*/ 1158 w 1158"/>
              <a:gd name="T21" fmla="*/ 1104 h 1104"/>
              <a:gd name="connsiteX0" fmla="*/ 26 w 10000"/>
              <a:gd name="connsiteY0" fmla="*/ 10000 h 10000"/>
              <a:gd name="connsiteX1" fmla="*/ 8187 w 10000"/>
              <a:gd name="connsiteY1" fmla="*/ 10000 h 10000"/>
              <a:gd name="connsiteX2" fmla="*/ 10000 w 10000"/>
              <a:gd name="connsiteY2" fmla="*/ 8837 h 10000"/>
              <a:gd name="connsiteX3" fmla="*/ 10000 w 10000"/>
              <a:gd name="connsiteY3" fmla="*/ 0 h 10000"/>
              <a:gd name="connsiteX4" fmla="*/ 0 w 10000"/>
              <a:gd name="connsiteY4" fmla="*/ 0 h 10000"/>
              <a:gd name="connsiteX5" fmla="*/ 26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6" y="10000"/>
                </a:moveTo>
                <a:lnTo>
                  <a:pt x="8187" y="10000"/>
                </a:lnTo>
                <a:lnTo>
                  <a:pt x="10000" y="8837"/>
                </a:lnTo>
                <a:lnTo>
                  <a:pt x="10000" y="0"/>
                </a:lnTo>
                <a:lnTo>
                  <a:pt x="0" y="0"/>
                </a:lnTo>
                <a:cubicBezTo>
                  <a:pt x="9" y="3333"/>
                  <a:pt x="17" y="6667"/>
                  <a:pt x="26" y="10000"/>
                </a:cubicBezTo>
                <a:close/>
              </a:path>
            </a:pathLst>
          </a:custGeom>
          <a:solidFill>
            <a:srgbClr val="113388"/>
          </a:solidFill>
          <a:ln w="9525" cap="flat" cmpd="sng">
            <a:noFill/>
            <a:prstDash val="solid"/>
            <a:round/>
            <a:headEnd type="none" w="med" len="med"/>
            <a:tailEnd type="none" w="med" len="med"/>
          </a:ln>
        </p:spPr>
        <p:txBody>
          <a:bodyPr rIns="216000" anchor="ctr"/>
          <a:lstStyle/>
          <a:p>
            <a:pPr marL="180975" indent="-180975">
              <a:lnSpc>
                <a:spcPct val="95000"/>
              </a:lnSpc>
              <a:spcBef>
                <a:spcPct val="5000"/>
              </a:spcBef>
              <a:buClr>
                <a:srgbClr val="336699"/>
              </a:buClr>
              <a:buSzPct val="115000"/>
              <a:tabLst>
                <a:tab pos="85725" algn="l"/>
              </a:tabLst>
            </a:pPr>
            <a:r>
              <a:rPr lang="ru-RU" sz="1200" b="1" dirty="0" smtClean="0">
                <a:solidFill>
                  <a:schemeClr val="bg1"/>
                </a:solidFill>
              </a:rPr>
              <a:t>Услуги:</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зарядка аккумулятора от внешнего источника</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замена колеса</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вскрытие дверей автомобиля </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снятие с блокираторов </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доставка топлива </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отключение сигнализации</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устранение поломок агрегатов, узлов, систем и устройств ТС, препятствующих его движению</a:t>
            </a:r>
          </a:p>
          <a:p>
            <a:pPr marL="180975" lvl="1" indent="-180975">
              <a:lnSpc>
                <a:spcPct val="95000"/>
              </a:lnSpc>
              <a:spcBef>
                <a:spcPts val="600"/>
              </a:spcBef>
              <a:buClr>
                <a:schemeClr val="bg1"/>
              </a:buClr>
              <a:buSzPct val="115000"/>
              <a:buFont typeface="Arial" pitchFamily="34" charset="0"/>
              <a:buChar char="•"/>
              <a:tabLst>
                <a:tab pos="85725" algn="l"/>
              </a:tabLst>
            </a:pPr>
            <a:r>
              <a:rPr lang="ru-RU" sz="1100" dirty="0" smtClean="0">
                <a:solidFill>
                  <a:schemeClr val="bg1"/>
                </a:solidFill>
              </a:rPr>
              <a:t>другие услуги согласно правилам страхования </a:t>
            </a:r>
            <a:endParaRPr lang="ru-RU" sz="11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90872" y="296391"/>
            <a:ext cx="8229600" cy="468313"/>
          </a:xfrm>
          <a:prstGeom prst="rect">
            <a:avLst/>
          </a:prstGeom>
          <a:noFill/>
          <a:ln w="9525">
            <a:noFill/>
            <a:miter lim="800000"/>
            <a:headEnd/>
            <a:tailEnd/>
          </a:ln>
        </p:spPr>
        <p:txBody>
          <a:bodyPr anchor="ctr"/>
          <a:lstStyle/>
          <a:p>
            <a:r>
              <a:rPr lang="ru-RU" sz="2000" dirty="0" smtClean="0">
                <a:solidFill>
                  <a:srgbClr val="113388"/>
                </a:solidFill>
                <a:ea typeface="Arial Unicode MS" pitchFamily="34" charset="-128"/>
                <a:cs typeface="Arial Unicode MS" pitchFamily="34" charset="-128"/>
              </a:rPr>
              <a:t>Страхование жилого имущества, помещений и ГО</a:t>
            </a:r>
            <a:endParaRPr lang="ru-RU" sz="2000" dirty="0">
              <a:solidFill>
                <a:srgbClr val="113388"/>
              </a:solidFill>
              <a:ea typeface="Arial Unicode MS" pitchFamily="34" charset="-128"/>
              <a:cs typeface="Arial Unicode MS" pitchFamily="34" charset="-128"/>
            </a:endParaRPr>
          </a:p>
        </p:txBody>
      </p:sp>
      <p:sp>
        <p:nvSpPr>
          <p:cNvPr id="12" name="Rectangle 5"/>
          <p:cNvSpPr>
            <a:spLocks noChangeArrowheads="1"/>
          </p:cNvSpPr>
          <p:nvPr/>
        </p:nvSpPr>
        <p:spPr bwMode="auto">
          <a:xfrm>
            <a:off x="539552" y="1844824"/>
            <a:ext cx="3672408" cy="432048"/>
          </a:xfrm>
          <a:prstGeom prst="rect">
            <a:avLst/>
          </a:prstGeom>
          <a:noFill/>
          <a:ln w="9525">
            <a:noFill/>
            <a:miter lim="800000"/>
            <a:headEnd/>
            <a:tailEnd/>
          </a:ln>
          <a:effectLst/>
        </p:spPr>
        <p:txBody>
          <a:bodyPr/>
          <a:lstStyle/>
          <a:p>
            <a:pPr algn="l">
              <a:lnSpc>
                <a:spcPct val="110000"/>
              </a:lnSpc>
              <a:spcBef>
                <a:spcPct val="20000"/>
              </a:spcBef>
              <a:spcAft>
                <a:spcPct val="0"/>
              </a:spcAft>
              <a:buClrTx/>
              <a:buFontTx/>
              <a:buNone/>
            </a:pPr>
            <a:r>
              <a:rPr lang="ru-RU" sz="1200" dirty="0">
                <a:solidFill>
                  <a:schemeClr val="tx1">
                    <a:lumMod val="75000"/>
                    <a:lumOff val="25000"/>
                  </a:schemeClr>
                </a:solidFill>
              </a:rPr>
              <a:t>Для </a:t>
            </a:r>
            <a:r>
              <a:rPr lang="ru-RU" sz="1200" b="1" dirty="0">
                <a:solidFill>
                  <a:srgbClr val="113388"/>
                </a:solidFill>
              </a:rPr>
              <a:t>Клиента</a:t>
            </a:r>
            <a:r>
              <a:rPr lang="ru-RU" sz="1200" dirty="0"/>
              <a:t> </a:t>
            </a:r>
            <a:r>
              <a:rPr lang="ru-RU" sz="1200" dirty="0">
                <a:solidFill>
                  <a:schemeClr val="tx1">
                    <a:lumMod val="75000"/>
                    <a:lumOff val="25000"/>
                  </a:schemeClr>
                </a:solidFill>
              </a:rPr>
              <a:t>– это возможность </a:t>
            </a:r>
            <a:r>
              <a:rPr lang="ru-RU" sz="1200" dirty="0" smtClean="0">
                <a:solidFill>
                  <a:schemeClr val="tx1">
                    <a:lumMod val="75000"/>
                    <a:lumOff val="25000"/>
                  </a:schemeClr>
                </a:solidFill>
              </a:rPr>
              <a:t>защитить свою квартиру </a:t>
            </a:r>
            <a:r>
              <a:rPr lang="en-US" sz="1200" dirty="0" smtClean="0">
                <a:solidFill>
                  <a:schemeClr val="tx1">
                    <a:lumMod val="75000"/>
                    <a:lumOff val="25000"/>
                  </a:schemeClr>
                </a:solidFill>
              </a:rPr>
              <a:t>/ </a:t>
            </a:r>
            <a:r>
              <a:rPr lang="ru-RU" sz="1200" dirty="0" smtClean="0">
                <a:solidFill>
                  <a:schemeClr val="tx1">
                    <a:lumMod val="75000"/>
                    <a:lumOff val="25000"/>
                  </a:schemeClr>
                </a:solidFill>
              </a:rPr>
              <a:t>дачу от самых важных рисков. </a:t>
            </a:r>
          </a:p>
        </p:txBody>
      </p:sp>
      <p:sp>
        <p:nvSpPr>
          <p:cNvPr id="13" name="Rectangle 7"/>
          <p:cNvSpPr>
            <a:spLocks noChangeArrowheads="1"/>
          </p:cNvSpPr>
          <p:nvPr/>
        </p:nvSpPr>
        <p:spPr bwMode="auto">
          <a:xfrm>
            <a:off x="539552" y="2420888"/>
            <a:ext cx="3672408" cy="1872208"/>
          </a:xfrm>
          <a:prstGeom prst="rect">
            <a:avLst/>
          </a:prstGeom>
          <a:solidFill>
            <a:schemeClr val="bg1">
              <a:lumMod val="95000"/>
            </a:schemeClr>
          </a:solidFill>
          <a:ln w="9525">
            <a:noFill/>
            <a:miter lim="800000"/>
            <a:headEnd/>
            <a:tailEnd/>
          </a:ln>
          <a:effectLst/>
        </p:spPr>
        <p:txBody>
          <a:bodyPr/>
          <a:lstStyle/>
          <a:p>
            <a:pPr marL="180975" indent="-180975">
              <a:lnSpc>
                <a:spcPct val="110000"/>
              </a:lnSpc>
              <a:spcBef>
                <a:spcPct val="20000"/>
              </a:spcBef>
              <a:buClr>
                <a:srgbClr val="426BB3"/>
              </a:buClr>
            </a:pPr>
            <a:endParaRPr lang="ru-RU" sz="600" b="1" dirty="0" smtClean="0">
              <a:solidFill>
                <a:srgbClr val="113388"/>
              </a:solidFill>
            </a:endParaRPr>
          </a:p>
          <a:p>
            <a:pPr marL="180975" indent="-180975">
              <a:lnSpc>
                <a:spcPct val="110000"/>
              </a:lnSpc>
              <a:spcBef>
                <a:spcPct val="20000"/>
              </a:spcBef>
              <a:buClr>
                <a:srgbClr val="426BB3"/>
              </a:buClr>
            </a:pPr>
            <a:r>
              <a:rPr lang="ru-RU" sz="1100" b="1" dirty="0" smtClean="0">
                <a:solidFill>
                  <a:srgbClr val="113388"/>
                </a:solidFill>
              </a:rPr>
              <a:t>Страхование распространяется на:  </a:t>
            </a:r>
          </a:p>
          <a:p>
            <a:pPr marL="180975" indent="-180975">
              <a:lnSpc>
                <a:spcPct val="110000"/>
              </a:lnSpc>
              <a:spcBef>
                <a:spcPct val="20000"/>
              </a:spcBef>
              <a:buClr>
                <a:srgbClr val="426BB3"/>
              </a:buClr>
            </a:pPr>
            <a:endParaRPr lang="ru-RU" sz="400" b="1" dirty="0" smtClean="0">
              <a:solidFill>
                <a:srgbClr val="113388"/>
              </a:solidFill>
            </a:endParaRPr>
          </a:p>
          <a:p>
            <a:pPr marL="180975" indent="-180975" algn="l">
              <a:lnSpc>
                <a:spcPct val="110000"/>
              </a:lnSpc>
              <a:spcBef>
                <a:spcPct val="20000"/>
              </a:spcBef>
              <a:spcAft>
                <a:spcPts val="300"/>
              </a:spcAft>
              <a:buClr>
                <a:srgbClr val="113388"/>
              </a:buClr>
              <a:buFont typeface="Arial" pitchFamily="34" charset="0"/>
              <a:buChar char="•"/>
            </a:pPr>
            <a:r>
              <a:rPr lang="ru-RU" sz="1100" b="1" dirty="0" smtClean="0">
                <a:solidFill>
                  <a:srgbClr val="113388"/>
                </a:solidFill>
              </a:rPr>
              <a:t>отделку и инженерное оборудование</a:t>
            </a:r>
            <a:r>
              <a:rPr lang="ru-RU" sz="1100" b="1" dirty="0" smtClean="0">
                <a:solidFill>
                  <a:schemeClr val="tx1">
                    <a:lumMod val="75000"/>
                    <a:lumOff val="25000"/>
                  </a:schemeClr>
                </a:solidFill>
              </a:rPr>
              <a:t> </a:t>
            </a:r>
            <a:r>
              <a:rPr lang="ru-RU" sz="1100" dirty="0" smtClean="0">
                <a:solidFill>
                  <a:schemeClr val="tx1">
                    <a:lumMod val="75000"/>
                    <a:lumOff val="25000"/>
                  </a:schemeClr>
                </a:solidFill>
              </a:rPr>
              <a:t>– защита ремонта, водоснабжения, газоснабжения и т.д.</a:t>
            </a:r>
          </a:p>
          <a:p>
            <a:pPr marL="180975" indent="-180975" algn="l">
              <a:lnSpc>
                <a:spcPct val="110000"/>
              </a:lnSpc>
              <a:spcBef>
                <a:spcPct val="20000"/>
              </a:spcBef>
              <a:spcAft>
                <a:spcPts val="300"/>
              </a:spcAft>
              <a:buClr>
                <a:srgbClr val="113388"/>
              </a:buClr>
              <a:buFont typeface="Arial" pitchFamily="34" charset="0"/>
              <a:buChar char="•"/>
            </a:pPr>
            <a:r>
              <a:rPr lang="ru-RU" sz="1100" b="1" dirty="0" smtClean="0">
                <a:solidFill>
                  <a:srgbClr val="113388"/>
                </a:solidFill>
              </a:rPr>
              <a:t>движимое имущество </a:t>
            </a:r>
            <a:r>
              <a:rPr lang="ru-RU" sz="1100" b="1" dirty="0" smtClean="0">
                <a:solidFill>
                  <a:schemeClr val="tx1">
                    <a:lumMod val="75000"/>
                    <a:lumOff val="25000"/>
                  </a:schemeClr>
                </a:solidFill>
              </a:rPr>
              <a:t>– </a:t>
            </a:r>
            <a:r>
              <a:rPr lang="ru-RU" sz="1100" dirty="0" smtClean="0">
                <a:solidFill>
                  <a:schemeClr val="tx1">
                    <a:lumMod val="75000"/>
                    <a:lumOff val="25000"/>
                  </a:schemeClr>
                </a:solidFill>
              </a:rPr>
              <a:t>защита имущества в застрахованной недвижимости </a:t>
            </a:r>
          </a:p>
          <a:p>
            <a:pPr marL="180975" indent="-180975" algn="l">
              <a:lnSpc>
                <a:spcPct val="110000"/>
              </a:lnSpc>
              <a:spcBef>
                <a:spcPct val="20000"/>
              </a:spcBef>
              <a:spcAft>
                <a:spcPts val="300"/>
              </a:spcAft>
              <a:buClr>
                <a:srgbClr val="113388"/>
              </a:buClr>
              <a:buFont typeface="Arial" pitchFamily="34" charset="0"/>
              <a:buChar char="•"/>
            </a:pPr>
            <a:r>
              <a:rPr lang="ru-RU" sz="1100" b="1" dirty="0" smtClean="0">
                <a:solidFill>
                  <a:srgbClr val="113388"/>
                </a:solidFill>
              </a:rPr>
              <a:t>гражданской ответственности </a:t>
            </a:r>
            <a:r>
              <a:rPr lang="ru-RU" sz="1100" b="1" dirty="0" smtClean="0">
                <a:solidFill>
                  <a:schemeClr val="tx1">
                    <a:lumMod val="75000"/>
                    <a:lumOff val="25000"/>
                  </a:schemeClr>
                </a:solidFill>
              </a:rPr>
              <a:t>– </a:t>
            </a:r>
            <a:r>
              <a:rPr lang="ru-RU" sz="1100" dirty="0" smtClean="0">
                <a:solidFill>
                  <a:schemeClr val="tx1">
                    <a:lumMod val="75000"/>
                    <a:lumOff val="25000"/>
                  </a:schemeClr>
                </a:solidFill>
              </a:rPr>
              <a:t>защита ответственности клиента перед соседями</a:t>
            </a:r>
            <a:endParaRPr lang="ru-RU" sz="1100" b="1" dirty="0" smtClean="0">
              <a:solidFill>
                <a:schemeClr val="tx1">
                  <a:lumMod val="75000"/>
                  <a:lumOff val="25000"/>
                </a:schemeClr>
              </a:solidFill>
            </a:endParaRPr>
          </a:p>
        </p:txBody>
      </p:sp>
      <p:sp>
        <p:nvSpPr>
          <p:cNvPr id="7" name="Прямоугольник 18"/>
          <p:cNvSpPr/>
          <p:nvPr/>
        </p:nvSpPr>
        <p:spPr>
          <a:xfrm>
            <a:off x="539552" y="1412777"/>
            <a:ext cx="3672408" cy="370210"/>
          </a:xfrm>
          <a:prstGeom prst="rect">
            <a:avLst/>
          </a:prstGeom>
          <a:solidFill>
            <a:srgbClr val="1133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l" eaLnBrk="0" hangingPunct="0">
              <a:lnSpc>
                <a:spcPct val="80000"/>
              </a:lnSpc>
              <a:spcBef>
                <a:spcPct val="0"/>
              </a:spcBef>
              <a:spcAft>
                <a:spcPct val="0"/>
              </a:spcAft>
              <a:buClrTx/>
              <a:buFontTx/>
              <a:buNone/>
              <a:tabLst>
                <a:tab pos="200025" algn="l"/>
              </a:tabLst>
            </a:pPr>
            <a:r>
              <a:rPr lang="ru-RU" sz="1600" dirty="0">
                <a:solidFill>
                  <a:schemeClr val="bg1"/>
                </a:solidFill>
                <a:latin typeface="Arial" charset="0"/>
                <a:ea typeface="Arial Unicode MS" pitchFamily="34" charset="-128"/>
                <a:cs typeface="Arial Unicode MS" pitchFamily="34" charset="-128"/>
              </a:rPr>
              <a:t>Описание продукта</a:t>
            </a:r>
          </a:p>
        </p:txBody>
      </p:sp>
      <p:sp>
        <p:nvSpPr>
          <p:cNvPr id="8" name="Freeform 11"/>
          <p:cNvSpPr>
            <a:spLocks/>
          </p:cNvSpPr>
          <p:nvPr/>
        </p:nvSpPr>
        <p:spPr bwMode="auto">
          <a:xfrm>
            <a:off x="4860032" y="1412776"/>
            <a:ext cx="3024336" cy="3024336"/>
          </a:xfrm>
          <a:custGeom>
            <a:avLst/>
            <a:gdLst>
              <a:gd name="T0" fmla="*/ 3 w 1158"/>
              <a:gd name="T1" fmla="*/ 1104 h 1104"/>
              <a:gd name="T2" fmla="*/ 948 w 1158"/>
              <a:gd name="T3" fmla="*/ 1104 h 1104"/>
              <a:gd name="T4" fmla="*/ 1158 w 1158"/>
              <a:gd name="T5" fmla="*/ 894 h 1104"/>
              <a:gd name="T6" fmla="*/ 1158 w 1158"/>
              <a:gd name="T7" fmla="*/ 0 h 1104"/>
              <a:gd name="T8" fmla="*/ 0 w 1158"/>
              <a:gd name="T9" fmla="*/ 0 h 1104"/>
              <a:gd name="T10" fmla="*/ 3 w 1158"/>
              <a:gd name="T11" fmla="*/ 1104 h 1104"/>
              <a:gd name="T12" fmla="*/ 0 60000 65536"/>
              <a:gd name="T13" fmla="*/ 0 60000 65536"/>
              <a:gd name="T14" fmla="*/ 0 60000 65536"/>
              <a:gd name="T15" fmla="*/ 0 60000 65536"/>
              <a:gd name="T16" fmla="*/ 0 60000 65536"/>
              <a:gd name="T17" fmla="*/ 0 60000 65536"/>
              <a:gd name="T18" fmla="*/ 0 w 1158"/>
              <a:gd name="T19" fmla="*/ 0 h 1104"/>
              <a:gd name="T20" fmla="*/ 1158 w 1158"/>
              <a:gd name="T21" fmla="*/ 1104 h 1104"/>
              <a:gd name="connsiteX0" fmla="*/ 26 w 10000"/>
              <a:gd name="connsiteY0" fmla="*/ 10000 h 10000"/>
              <a:gd name="connsiteX1" fmla="*/ 8187 w 10000"/>
              <a:gd name="connsiteY1" fmla="*/ 10000 h 10000"/>
              <a:gd name="connsiteX2" fmla="*/ 10000 w 10000"/>
              <a:gd name="connsiteY2" fmla="*/ 8750 h 10000"/>
              <a:gd name="connsiteX3" fmla="*/ 10000 w 10000"/>
              <a:gd name="connsiteY3" fmla="*/ 0 h 10000"/>
              <a:gd name="connsiteX4" fmla="*/ 0 w 10000"/>
              <a:gd name="connsiteY4" fmla="*/ 0 h 10000"/>
              <a:gd name="connsiteX5" fmla="*/ 26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6" y="10000"/>
                </a:moveTo>
                <a:lnTo>
                  <a:pt x="8187" y="10000"/>
                </a:lnTo>
                <a:lnTo>
                  <a:pt x="10000" y="8750"/>
                </a:lnTo>
                <a:lnTo>
                  <a:pt x="10000" y="0"/>
                </a:lnTo>
                <a:lnTo>
                  <a:pt x="0" y="0"/>
                </a:lnTo>
                <a:cubicBezTo>
                  <a:pt x="9" y="3333"/>
                  <a:pt x="17" y="6667"/>
                  <a:pt x="26" y="10000"/>
                </a:cubicBezTo>
                <a:close/>
              </a:path>
            </a:pathLst>
          </a:custGeom>
          <a:solidFill>
            <a:srgbClr val="113388"/>
          </a:solidFill>
          <a:ln w="9525" cap="flat" cmpd="sng">
            <a:noFill/>
            <a:prstDash val="solid"/>
            <a:round/>
            <a:headEnd type="none" w="med" len="med"/>
            <a:tailEnd type="none" w="med" len="med"/>
          </a:ln>
        </p:spPr>
        <p:txBody>
          <a:bodyPr rIns="216000" anchor="ctr"/>
          <a:lstStyle/>
          <a:p>
            <a:pPr>
              <a:spcBef>
                <a:spcPts val="600"/>
              </a:spcBef>
              <a:buClr>
                <a:schemeClr val="bg1"/>
              </a:buClr>
              <a:defRPr/>
            </a:pPr>
            <a:r>
              <a:rPr lang="ru-RU" sz="1100" b="1" dirty="0" smtClean="0">
                <a:solidFill>
                  <a:schemeClr val="bg1"/>
                </a:solidFill>
              </a:rPr>
              <a:t>Объект страхования </a:t>
            </a:r>
            <a:r>
              <a:rPr lang="ru-RU" sz="1100" dirty="0" smtClean="0">
                <a:solidFill>
                  <a:schemeClr val="bg1"/>
                </a:solidFill>
              </a:rPr>
              <a:t>определяется на основании права собственности</a:t>
            </a:r>
            <a:r>
              <a:rPr lang="en-US" sz="1100" dirty="0" smtClean="0">
                <a:solidFill>
                  <a:schemeClr val="bg1"/>
                </a:solidFill>
              </a:rPr>
              <a:t> </a:t>
            </a:r>
            <a:r>
              <a:rPr lang="ru-RU" sz="1100" dirty="0" smtClean="0">
                <a:solidFill>
                  <a:schemeClr val="bg1"/>
                </a:solidFill>
              </a:rPr>
              <a:t>квартиры либо по месту постоянной регистрации Страхователя</a:t>
            </a:r>
          </a:p>
          <a:p>
            <a:pPr marL="180975" indent="-180975">
              <a:spcBef>
                <a:spcPts val="600"/>
              </a:spcBef>
              <a:buClr>
                <a:schemeClr val="bg1"/>
              </a:buClr>
              <a:buFont typeface="Arial" pitchFamily="34" charset="0"/>
              <a:buChar char="•"/>
              <a:defRPr/>
            </a:pPr>
            <a:endParaRPr lang="ru-RU" sz="1100" dirty="0" smtClean="0">
              <a:solidFill>
                <a:schemeClr val="bg1"/>
              </a:solidFill>
              <a:latin typeface="Arial" charset="0"/>
              <a:ea typeface="Arial Unicode MS" pitchFamily="34" charset="-128"/>
              <a:cs typeface="Arial Unicode MS" pitchFamily="34" charset="-128"/>
            </a:endParaRPr>
          </a:p>
          <a:p>
            <a:pPr marL="180975" indent="-180975">
              <a:spcBef>
                <a:spcPts val="600"/>
              </a:spcBef>
              <a:buClr>
                <a:schemeClr val="bg1"/>
              </a:buClr>
              <a:buFont typeface="Arial" pitchFamily="34" charset="0"/>
              <a:buChar char="•"/>
              <a:defRPr/>
            </a:pPr>
            <a:r>
              <a:rPr lang="ru-RU" sz="1100" dirty="0" smtClean="0">
                <a:solidFill>
                  <a:schemeClr val="bg1"/>
                </a:solidFill>
                <a:latin typeface="Arial" charset="0"/>
                <a:ea typeface="Arial Unicode MS" pitchFamily="34" charset="-128"/>
                <a:cs typeface="Arial Unicode MS" pitchFamily="34" charset="-128"/>
              </a:rPr>
              <a:t>страхование производится </a:t>
            </a:r>
            <a:r>
              <a:rPr lang="ru-RU" sz="1100" b="1" dirty="0" smtClean="0">
                <a:solidFill>
                  <a:schemeClr val="bg1"/>
                </a:solidFill>
              </a:rPr>
              <a:t>без предстрахового осмотра</a:t>
            </a:r>
          </a:p>
          <a:p>
            <a:pPr marL="180975" indent="-180975">
              <a:spcBef>
                <a:spcPts val="600"/>
              </a:spcBef>
              <a:buClr>
                <a:schemeClr val="bg1"/>
              </a:buClr>
              <a:buFont typeface="Arial" pitchFamily="34" charset="0"/>
              <a:buChar char="•"/>
              <a:defRPr/>
            </a:pPr>
            <a:r>
              <a:rPr lang="ru-RU" sz="1100" dirty="0" smtClean="0">
                <a:solidFill>
                  <a:schemeClr val="bg1"/>
                </a:solidFill>
                <a:latin typeface="Arial" charset="0"/>
                <a:ea typeface="Arial Unicode MS" pitchFamily="34" charset="-128"/>
                <a:cs typeface="Arial Unicode MS" pitchFamily="34" charset="-128"/>
              </a:rPr>
              <a:t>территория страхования: </a:t>
            </a:r>
            <a:r>
              <a:rPr lang="ru-RU" sz="1100" b="1" dirty="0" smtClean="0">
                <a:solidFill>
                  <a:schemeClr val="bg1"/>
                </a:solidFill>
              </a:rPr>
              <a:t>РФ</a:t>
            </a:r>
          </a:p>
          <a:p>
            <a:pPr marL="180975" indent="-180975">
              <a:spcBef>
                <a:spcPts val="600"/>
              </a:spcBef>
              <a:buClr>
                <a:schemeClr val="bg1"/>
              </a:buClr>
              <a:buFont typeface="Arial" pitchFamily="34" charset="0"/>
              <a:buChar char="•"/>
              <a:defRPr/>
            </a:pPr>
            <a:r>
              <a:rPr lang="ru-RU" sz="1100" dirty="0" smtClean="0">
                <a:solidFill>
                  <a:schemeClr val="bg1"/>
                </a:solidFill>
                <a:latin typeface="Arial" charset="0"/>
                <a:ea typeface="Arial Unicode MS" pitchFamily="34" charset="-128"/>
                <a:cs typeface="Arial Unicode MS" pitchFamily="34" charset="-128"/>
              </a:rPr>
              <a:t>срок действия полиса – </a:t>
            </a:r>
            <a:r>
              <a:rPr lang="ru-RU" sz="1100" b="1" dirty="0" smtClean="0">
                <a:solidFill>
                  <a:schemeClr val="bg1"/>
                </a:solidFill>
              </a:rPr>
              <a:t>1 год</a:t>
            </a:r>
          </a:p>
          <a:p>
            <a:pPr marL="180975" indent="-180975" eaLnBrk="0" hangingPunct="0">
              <a:lnSpc>
                <a:spcPct val="80000"/>
              </a:lnSpc>
              <a:spcBef>
                <a:spcPts val="600"/>
              </a:spcBef>
              <a:tabLst>
                <a:tab pos="200025" algn="l"/>
              </a:tabLst>
            </a:pPr>
            <a:endParaRPr lang="ru-RU" sz="1100" dirty="0" smtClean="0">
              <a:solidFill>
                <a:schemeClr val="bg1"/>
              </a:solidFill>
              <a:latin typeface="Arial" charset="0"/>
              <a:ea typeface="Arial Unicode MS" pitchFamily="34" charset="-128"/>
              <a:cs typeface="Arial Unicode MS" pitchFamily="34" charset="-128"/>
            </a:endParaRPr>
          </a:p>
          <a:p>
            <a:pPr marL="180975" indent="-180975" eaLnBrk="0" hangingPunct="0">
              <a:lnSpc>
                <a:spcPct val="80000"/>
              </a:lnSpc>
              <a:spcBef>
                <a:spcPts val="600"/>
              </a:spcBef>
              <a:tabLst>
                <a:tab pos="200025" algn="l"/>
              </a:tabLst>
            </a:pPr>
            <a:r>
              <a:rPr lang="ru-RU" sz="1200" dirty="0" smtClean="0">
                <a:solidFill>
                  <a:schemeClr val="bg1"/>
                </a:solidFill>
                <a:latin typeface="Arial" charset="0"/>
                <a:ea typeface="Arial Unicode MS" pitchFamily="34" charset="-128"/>
                <a:cs typeface="Arial Unicode MS" pitchFamily="34" charset="-128"/>
              </a:rPr>
              <a:t>Для</a:t>
            </a:r>
            <a:r>
              <a:rPr lang="ru-RU" sz="1200" b="1" dirty="0" smtClean="0">
                <a:solidFill>
                  <a:schemeClr val="bg1"/>
                </a:solidFill>
              </a:rPr>
              <a:t> активации </a:t>
            </a:r>
            <a:r>
              <a:rPr lang="ru-RU" sz="1200" dirty="0" smtClean="0">
                <a:solidFill>
                  <a:schemeClr val="bg1"/>
                </a:solidFill>
                <a:latin typeface="Arial" charset="0"/>
                <a:ea typeface="Arial Unicode MS" pitchFamily="34" charset="-128"/>
                <a:cs typeface="Arial Unicode MS" pitchFamily="34" charset="-128"/>
              </a:rPr>
              <a:t>необходимо ввести: </a:t>
            </a:r>
          </a:p>
          <a:p>
            <a:pPr marL="180975" indent="-180975">
              <a:spcBef>
                <a:spcPts val="600"/>
              </a:spcBef>
              <a:buFont typeface="Arial" pitchFamily="34" charset="0"/>
              <a:buChar char="•"/>
            </a:pPr>
            <a:r>
              <a:rPr lang="ru-RU" sz="1100" dirty="0" smtClean="0">
                <a:solidFill>
                  <a:schemeClr val="bg1"/>
                </a:solidFill>
                <a:latin typeface="Arial" charset="0"/>
                <a:ea typeface="Arial Unicode MS" pitchFamily="34" charset="-128"/>
                <a:cs typeface="Arial Unicode MS" pitchFamily="34" charset="-128"/>
              </a:rPr>
              <a:t>ФИО страхователя</a:t>
            </a:r>
          </a:p>
          <a:p>
            <a:pPr marL="180975" indent="-180975">
              <a:spcBef>
                <a:spcPts val="600"/>
              </a:spcBef>
              <a:buFont typeface="Arial" pitchFamily="34" charset="0"/>
              <a:buChar char="•"/>
            </a:pPr>
            <a:r>
              <a:rPr lang="ru-RU" sz="1100" dirty="0" smtClean="0">
                <a:solidFill>
                  <a:schemeClr val="bg1"/>
                </a:solidFill>
                <a:latin typeface="Arial" charset="0"/>
                <a:ea typeface="Arial Unicode MS" pitchFamily="34" charset="-128"/>
                <a:cs typeface="Arial Unicode MS" pitchFamily="34" charset="-128"/>
              </a:rPr>
              <a:t>данные страхуемого жилья</a:t>
            </a:r>
            <a:endParaRPr lang="ru-RU" sz="11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9552" y="296391"/>
            <a:ext cx="8229600" cy="468313"/>
          </a:xfrm>
          <a:prstGeom prst="rect">
            <a:avLst/>
          </a:prstGeom>
          <a:noFill/>
          <a:ln w="9525">
            <a:noFill/>
            <a:miter lim="800000"/>
            <a:headEnd/>
            <a:tailEnd/>
          </a:ln>
        </p:spPr>
        <p:txBody>
          <a:bodyPr anchor="ctr"/>
          <a:lstStyle/>
          <a:p>
            <a:r>
              <a:rPr lang="ru-RU" sz="2000" dirty="0" smtClean="0">
                <a:solidFill>
                  <a:srgbClr val="113388"/>
                </a:solidFill>
                <a:ea typeface="Arial Unicode MS" pitchFamily="34" charset="-128"/>
                <a:cs typeface="Arial Unicode MS" pitchFamily="34" charset="-128"/>
              </a:rPr>
              <a:t>Страхование жилого имущества, помещений и ГО</a:t>
            </a:r>
            <a:endParaRPr lang="ru-RU" sz="2000" dirty="0">
              <a:solidFill>
                <a:srgbClr val="113388"/>
              </a:solidFill>
              <a:ea typeface="Arial Unicode MS" pitchFamily="34" charset="-128"/>
              <a:cs typeface="Arial Unicode MS" pitchFamily="34" charset="-128"/>
            </a:endParaRPr>
          </a:p>
        </p:txBody>
      </p:sp>
      <p:sp>
        <p:nvSpPr>
          <p:cNvPr id="9" name="Rectangle 3"/>
          <p:cNvSpPr>
            <a:spLocks noChangeArrowheads="1"/>
          </p:cNvSpPr>
          <p:nvPr/>
        </p:nvSpPr>
        <p:spPr bwMode="auto">
          <a:xfrm>
            <a:off x="611560" y="1844824"/>
            <a:ext cx="3456384" cy="2304255"/>
          </a:xfrm>
          <a:prstGeom prst="rect">
            <a:avLst/>
          </a:prstGeom>
          <a:solidFill>
            <a:schemeClr val="bg1">
              <a:lumMod val="95000"/>
            </a:schemeClr>
          </a:solidFill>
          <a:ln w="9525" algn="ctr">
            <a:noFill/>
            <a:miter lim="800000"/>
            <a:headEnd/>
            <a:tailEnd/>
          </a:ln>
          <a:effectLst/>
        </p:spPr>
        <p:txBody>
          <a:bodyPr wrap="square">
            <a:spAutoFit/>
          </a:bodyPr>
          <a:lstStyle/>
          <a:p>
            <a:pPr marL="180975" indent="-180975" algn="l">
              <a:lnSpc>
                <a:spcPct val="95000"/>
              </a:lnSpc>
              <a:spcBef>
                <a:spcPct val="5000"/>
              </a:spcBef>
              <a:spcAft>
                <a:spcPct val="0"/>
              </a:spcAft>
              <a:buClr>
                <a:srgbClr val="336699"/>
              </a:buClr>
              <a:buSzPct val="115000"/>
            </a:pPr>
            <a:r>
              <a:rPr lang="ru-RU" sz="1200" b="1" dirty="0" smtClean="0">
                <a:solidFill>
                  <a:srgbClr val="113388"/>
                </a:solidFill>
              </a:rPr>
              <a:t>Страховые риски: </a:t>
            </a:r>
          </a:p>
          <a:p>
            <a:pPr marL="361950" lvl="1" indent="-180975" algn="l">
              <a:lnSpc>
                <a:spcPct val="95000"/>
              </a:lnSpc>
              <a:spcBef>
                <a:spcPts val="600"/>
              </a:spcBef>
              <a:spcAft>
                <a:spcPct val="0"/>
              </a:spcAft>
              <a:buClr>
                <a:srgbClr val="113388"/>
              </a:buClr>
              <a:buSzPct val="115000"/>
              <a:buFont typeface="Arial" pitchFamily="34" charset="0"/>
              <a:buChar char="•"/>
            </a:pPr>
            <a:r>
              <a:rPr lang="ru-RU" sz="1100" dirty="0" smtClean="0">
                <a:solidFill>
                  <a:schemeClr val="tx1">
                    <a:lumMod val="75000"/>
                    <a:lumOff val="25000"/>
                  </a:schemeClr>
                </a:solidFill>
              </a:rPr>
              <a:t>пожар, </a:t>
            </a:r>
            <a:r>
              <a:rPr lang="ru-RU" sz="1100" dirty="0" smtClean="0">
                <a:solidFill>
                  <a:schemeClr val="tx1">
                    <a:lumMod val="75000"/>
                    <a:lumOff val="25000"/>
                  </a:schemeClr>
                </a:solidFill>
                <a:latin typeface="Arial" charset="0"/>
                <a:ea typeface="Arial Unicode MS" pitchFamily="34" charset="-128"/>
                <a:cs typeface="Arial Unicode MS" pitchFamily="34" charset="-128"/>
              </a:rPr>
              <a:t>взрыв газа</a:t>
            </a:r>
          </a:p>
          <a:p>
            <a:pPr marL="361950" lvl="1" indent="-180975">
              <a:lnSpc>
                <a:spcPct val="95000"/>
              </a:lnSpc>
              <a:spcBef>
                <a:spcPts val="600"/>
              </a:spcBef>
              <a:buClr>
                <a:srgbClr val="113388"/>
              </a:buClr>
              <a:buSzPct val="115000"/>
              <a:buFont typeface="Arial" pitchFamily="34" charset="0"/>
              <a:buChar char="•"/>
            </a:pPr>
            <a:r>
              <a:rPr lang="ru-RU" sz="1100" dirty="0" smtClean="0">
                <a:solidFill>
                  <a:schemeClr val="tx1">
                    <a:lumMod val="75000"/>
                    <a:lumOff val="25000"/>
                  </a:schemeClr>
                </a:solidFill>
                <a:latin typeface="Arial" charset="0"/>
                <a:ea typeface="Arial Unicode MS" pitchFamily="34" charset="-128"/>
                <a:cs typeface="Arial Unicode MS" pitchFamily="34" charset="-128"/>
              </a:rPr>
              <a:t>удар молнии</a:t>
            </a:r>
            <a:endParaRPr lang="ru-RU" sz="1100" dirty="0">
              <a:solidFill>
                <a:schemeClr val="tx1">
                  <a:lumMod val="75000"/>
                  <a:lumOff val="25000"/>
                </a:schemeClr>
              </a:solidFill>
            </a:endParaRPr>
          </a:p>
          <a:p>
            <a:pPr marL="361950" lvl="1" indent="-180975">
              <a:lnSpc>
                <a:spcPct val="95000"/>
              </a:lnSpc>
              <a:spcBef>
                <a:spcPts val="600"/>
              </a:spcBef>
              <a:buClr>
                <a:srgbClr val="113388"/>
              </a:buClr>
              <a:buSzPct val="115000"/>
              <a:buFont typeface="Arial" pitchFamily="34" charset="0"/>
              <a:buChar char="•"/>
            </a:pPr>
            <a:r>
              <a:rPr lang="ru-RU" sz="1100" dirty="0" smtClean="0">
                <a:solidFill>
                  <a:schemeClr val="tx1">
                    <a:lumMod val="75000"/>
                    <a:lumOff val="25000"/>
                  </a:schemeClr>
                </a:solidFill>
              </a:rPr>
              <a:t>залив </a:t>
            </a:r>
            <a:r>
              <a:rPr lang="ru-RU" sz="1100" dirty="0" smtClean="0">
                <a:solidFill>
                  <a:schemeClr val="tx1">
                    <a:lumMod val="75000"/>
                    <a:lumOff val="25000"/>
                  </a:schemeClr>
                </a:solidFill>
                <a:latin typeface="Arial" charset="0"/>
                <a:ea typeface="Arial Unicode MS" pitchFamily="34" charset="-128"/>
                <a:cs typeface="Arial Unicode MS" pitchFamily="34" charset="-128"/>
              </a:rPr>
              <a:t>в результате аварии инженерных систем произошедшей на территории страхования</a:t>
            </a:r>
            <a:endParaRPr lang="ru-RU" sz="1100" dirty="0">
              <a:solidFill>
                <a:schemeClr val="tx1">
                  <a:lumMod val="75000"/>
                  <a:lumOff val="25000"/>
                </a:schemeClr>
              </a:solidFill>
            </a:endParaRPr>
          </a:p>
          <a:p>
            <a:pPr marL="361950" lvl="1" indent="-180975" algn="l">
              <a:lnSpc>
                <a:spcPct val="95000"/>
              </a:lnSpc>
              <a:spcBef>
                <a:spcPts val="600"/>
              </a:spcBef>
              <a:spcAft>
                <a:spcPct val="0"/>
              </a:spcAft>
              <a:buClr>
                <a:srgbClr val="113388"/>
              </a:buClr>
              <a:buSzPct val="115000"/>
              <a:buFont typeface="Arial" pitchFamily="34" charset="0"/>
              <a:buChar char="•"/>
            </a:pPr>
            <a:r>
              <a:rPr lang="ru-RU" sz="1100" dirty="0" smtClean="0">
                <a:solidFill>
                  <a:schemeClr val="tx1">
                    <a:lumMod val="75000"/>
                    <a:lumOff val="25000"/>
                  </a:schemeClr>
                </a:solidFill>
              </a:rPr>
              <a:t>кража со взломом</a:t>
            </a:r>
          </a:p>
          <a:p>
            <a:pPr marL="361950" lvl="1" indent="-180975">
              <a:lnSpc>
                <a:spcPct val="95000"/>
              </a:lnSpc>
              <a:spcBef>
                <a:spcPts val="600"/>
              </a:spcBef>
              <a:buClr>
                <a:srgbClr val="113388"/>
              </a:buClr>
              <a:buSzPct val="115000"/>
              <a:buFont typeface="Arial" pitchFamily="34" charset="0"/>
              <a:buChar char="•"/>
            </a:pPr>
            <a:r>
              <a:rPr lang="ru-RU" sz="1100" dirty="0" smtClean="0">
                <a:solidFill>
                  <a:schemeClr val="tx1">
                    <a:lumMod val="75000"/>
                    <a:lumOff val="25000"/>
                  </a:schemeClr>
                </a:solidFill>
                <a:latin typeface="Arial" charset="0"/>
                <a:ea typeface="Arial Unicode MS" pitchFamily="34" charset="-128"/>
                <a:cs typeface="Arial Unicode MS" pitchFamily="34" charset="-128"/>
              </a:rPr>
              <a:t>возникновение ГО вследствие причинения вреда жизни, здоровью и</a:t>
            </a:r>
            <a:r>
              <a:rPr lang="en-US" sz="1100" dirty="0" smtClean="0">
                <a:solidFill>
                  <a:schemeClr val="tx1">
                    <a:lumMod val="75000"/>
                    <a:lumOff val="25000"/>
                  </a:schemeClr>
                </a:solidFill>
                <a:latin typeface="Arial" charset="0"/>
                <a:ea typeface="Arial Unicode MS" pitchFamily="34" charset="-128"/>
                <a:cs typeface="Arial Unicode MS" pitchFamily="34" charset="-128"/>
              </a:rPr>
              <a:t>/</a:t>
            </a:r>
            <a:r>
              <a:rPr lang="ru-RU" sz="1100" dirty="0" smtClean="0">
                <a:solidFill>
                  <a:schemeClr val="tx1">
                    <a:lumMod val="75000"/>
                    <a:lumOff val="25000"/>
                  </a:schemeClr>
                </a:solidFill>
                <a:latin typeface="Arial" charset="0"/>
                <a:ea typeface="Arial Unicode MS" pitchFamily="34" charset="-128"/>
                <a:cs typeface="Arial Unicode MS" pitchFamily="34" charset="-128"/>
              </a:rPr>
              <a:t>или имуществу выгодоприобретателей (в части ГО)</a:t>
            </a:r>
            <a:endParaRPr lang="en-US" sz="1100" dirty="0" smtClean="0">
              <a:solidFill>
                <a:schemeClr val="tx1">
                  <a:lumMod val="75000"/>
                  <a:lumOff val="25000"/>
                </a:schemeClr>
              </a:solidFill>
              <a:latin typeface="Arial" charset="0"/>
              <a:ea typeface="Arial Unicode MS" pitchFamily="34" charset="-128"/>
              <a:cs typeface="Arial Unicode MS" pitchFamily="34" charset="-128"/>
            </a:endParaRPr>
          </a:p>
          <a:p>
            <a:pPr marL="361950" lvl="1" indent="-180975">
              <a:lnSpc>
                <a:spcPct val="95000"/>
              </a:lnSpc>
              <a:spcBef>
                <a:spcPts val="600"/>
              </a:spcBef>
              <a:buClr>
                <a:srgbClr val="113388"/>
              </a:buClr>
              <a:buSzPct val="115000"/>
            </a:pPr>
            <a:endParaRPr lang="ru-RU" sz="500" dirty="0" smtClean="0">
              <a:solidFill>
                <a:schemeClr val="tx1">
                  <a:lumMod val="75000"/>
                  <a:lumOff val="25000"/>
                </a:schemeClr>
              </a:solidFill>
              <a:latin typeface="Arial" charset="0"/>
              <a:ea typeface="Arial Unicode MS" pitchFamily="34" charset="-128"/>
              <a:cs typeface="Arial Unicode MS" pitchFamily="34" charset="-128"/>
            </a:endParaRPr>
          </a:p>
        </p:txBody>
      </p:sp>
      <p:sp>
        <p:nvSpPr>
          <p:cNvPr id="15" name="Прямоугольник 18"/>
          <p:cNvSpPr/>
          <p:nvPr/>
        </p:nvSpPr>
        <p:spPr>
          <a:xfrm>
            <a:off x="611560" y="1268760"/>
            <a:ext cx="3456383" cy="370210"/>
          </a:xfrm>
          <a:prstGeom prst="rect">
            <a:avLst/>
          </a:prstGeom>
          <a:solidFill>
            <a:srgbClr val="1133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l" eaLnBrk="0" hangingPunct="0">
              <a:lnSpc>
                <a:spcPct val="80000"/>
              </a:lnSpc>
              <a:spcBef>
                <a:spcPct val="0"/>
              </a:spcBef>
              <a:spcAft>
                <a:spcPct val="0"/>
              </a:spcAft>
              <a:buClrTx/>
              <a:buFontTx/>
              <a:buNone/>
              <a:tabLst>
                <a:tab pos="200025" algn="l"/>
              </a:tabLst>
            </a:pPr>
            <a:r>
              <a:rPr lang="ru-RU" sz="1600">
                <a:solidFill>
                  <a:schemeClr val="bg1"/>
                </a:solidFill>
                <a:latin typeface="Arial" charset="0"/>
                <a:ea typeface="Arial Unicode MS" pitchFamily="34" charset="-128"/>
                <a:cs typeface="Arial Unicode MS" pitchFamily="34" charset="-128"/>
              </a:rPr>
              <a:t>Описание продукта</a:t>
            </a:r>
          </a:p>
        </p:txBody>
      </p:sp>
      <p:sp>
        <p:nvSpPr>
          <p:cNvPr id="8" name="Freeform 11"/>
          <p:cNvSpPr>
            <a:spLocks/>
          </p:cNvSpPr>
          <p:nvPr/>
        </p:nvSpPr>
        <p:spPr bwMode="auto">
          <a:xfrm>
            <a:off x="4716017" y="1268761"/>
            <a:ext cx="3240359" cy="2880319"/>
          </a:xfrm>
          <a:custGeom>
            <a:avLst/>
            <a:gdLst>
              <a:gd name="T0" fmla="*/ 3 w 1158"/>
              <a:gd name="T1" fmla="*/ 1104 h 1104"/>
              <a:gd name="T2" fmla="*/ 948 w 1158"/>
              <a:gd name="T3" fmla="*/ 1104 h 1104"/>
              <a:gd name="T4" fmla="*/ 1158 w 1158"/>
              <a:gd name="T5" fmla="*/ 894 h 1104"/>
              <a:gd name="T6" fmla="*/ 1158 w 1158"/>
              <a:gd name="T7" fmla="*/ 0 h 1104"/>
              <a:gd name="T8" fmla="*/ 0 w 1158"/>
              <a:gd name="T9" fmla="*/ 0 h 1104"/>
              <a:gd name="T10" fmla="*/ 3 w 1158"/>
              <a:gd name="T11" fmla="*/ 1104 h 1104"/>
              <a:gd name="T12" fmla="*/ 0 60000 65536"/>
              <a:gd name="T13" fmla="*/ 0 60000 65536"/>
              <a:gd name="T14" fmla="*/ 0 60000 65536"/>
              <a:gd name="T15" fmla="*/ 0 60000 65536"/>
              <a:gd name="T16" fmla="*/ 0 60000 65536"/>
              <a:gd name="T17" fmla="*/ 0 60000 65536"/>
              <a:gd name="T18" fmla="*/ 0 w 1158"/>
              <a:gd name="T19" fmla="*/ 0 h 1104"/>
              <a:gd name="T20" fmla="*/ 1158 w 1158"/>
              <a:gd name="T21" fmla="*/ 1104 h 1104"/>
              <a:gd name="connsiteX0" fmla="*/ 26 w 10000"/>
              <a:gd name="connsiteY0" fmla="*/ 10000 h 10000"/>
              <a:gd name="connsiteX1" fmla="*/ 8187 w 10000"/>
              <a:gd name="connsiteY1" fmla="*/ 10000 h 10000"/>
              <a:gd name="connsiteX2" fmla="*/ 10000 w 10000"/>
              <a:gd name="connsiteY2" fmla="*/ 8500 h 10000"/>
              <a:gd name="connsiteX3" fmla="*/ 10000 w 10000"/>
              <a:gd name="connsiteY3" fmla="*/ 0 h 10000"/>
              <a:gd name="connsiteX4" fmla="*/ 0 w 10000"/>
              <a:gd name="connsiteY4" fmla="*/ 0 h 10000"/>
              <a:gd name="connsiteX5" fmla="*/ 26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6" y="10000"/>
                </a:moveTo>
                <a:lnTo>
                  <a:pt x="8187" y="10000"/>
                </a:lnTo>
                <a:lnTo>
                  <a:pt x="10000" y="8500"/>
                </a:lnTo>
                <a:lnTo>
                  <a:pt x="10000" y="0"/>
                </a:lnTo>
                <a:lnTo>
                  <a:pt x="0" y="0"/>
                </a:lnTo>
                <a:cubicBezTo>
                  <a:pt x="9" y="3333"/>
                  <a:pt x="17" y="6667"/>
                  <a:pt x="26" y="10000"/>
                </a:cubicBezTo>
                <a:close/>
              </a:path>
            </a:pathLst>
          </a:custGeom>
          <a:solidFill>
            <a:srgbClr val="113388"/>
          </a:solidFill>
          <a:ln w="9525" cap="flat" cmpd="sng">
            <a:noFill/>
            <a:prstDash val="solid"/>
            <a:round/>
            <a:headEnd type="none" w="med" len="med"/>
            <a:tailEnd type="none" w="med" len="med"/>
          </a:ln>
        </p:spPr>
        <p:txBody>
          <a:bodyPr rIns="216000" anchor="ctr"/>
          <a:lstStyle/>
          <a:p>
            <a:pPr marL="180975" lvl="1" indent="-180975">
              <a:lnSpc>
                <a:spcPct val="95000"/>
              </a:lnSpc>
              <a:spcBef>
                <a:spcPts val="600"/>
              </a:spcBef>
              <a:buClr>
                <a:schemeClr val="bg1"/>
              </a:buClr>
              <a:buSzPct val="115000"/>
              <a:buFont typeface="Arial" pitchFamily="34" charset="0"/>
              <a:buChar char="•"/>
              <a:defRPr/>
            </a:pPr>
            <a:r>
              <a:rPr lang="ru-RU" sz="1100" dirty="0" smtClean="0">
                <a:solidFill>
                  <a:schemeClr val="bg1"/>
                </a:solidFill>
                <a:latin typeface="Arial" charset="0"/>
                <a:ea typeface="Arial Unicode MS" pitchFamily="34" charset="-128"/>
                <a:cs typeface="Arial Unicode MS" pitchFamily="34" charset="-128"/>
              </a:rPr>
              <a:t>квартира должна быть расположена в многоквартирном многоэтажном каменном доме, не подлежащем сносу, реконструкции</a:t>
            </a:r>
          </a:p>
          <a:p>
            <a:pPr marL="180975" lvl="1" indent="-180975">
              <a:lnSpc>
                <a:spcPct val="95000"/>
              </a:lnSpc>
              <a:spcBef>
                <a:spcPts val="600"/>
              </a:spcBef>
              <a:buClr>
                <a:schemeClr val="bg1"/>
              </a:buClr>
              <a:buSzPct val="115000"/>
              <a:buFont typeface="Arial" pitchFamily="34" charset="0"/>
              <a:buChar char="•"/>
              <a:defRPr/>
            </a:pPr>
            <a:r>
              <a:rPr lang="ru-RU" sz="1100" dirty="0" smtClean="0">
                <a:solidFill>
                  <a:schemeClr val="bg1"/>
                </a:solidFill>
                <a:latin typeface="Arial" charset="0"/>
                <a:ea typeface="Arial Unicode MS" pitchFamily="34" charset="-128"/>
                <a:cs typeface="Arial Unicode MS" pitchFamily="34" charset="-128"/>
              </a:rPr>
              <a:t>отсутствие в квартире саун, печей, камин</a:t>
            </a:r>
          </a:p>
          <a:p>
            <a:pPr marL="180975" lvl="1" indent="-180975">
              <a:lnSpc>
                <a:spcPct val="95000"/>
              </a:lnSpc>
              <a:spcBef>
                <a:spcPts val="600"/>
              </a:spcBef>
              <a:buClr>
                <a:schemeClr val="bg1"/>
              </a:buClr>
              <a:buSzPct val="115000"/>
              <a:buFont typeface="Arial" pitchFamily="34" charset="0"/>
              <a:buChar char="•"/>
              <a:defRPr/>
            </a:pPr>
            <a:r>
              <a:rPr lang="ru-RU" sz="1100" dirty="0" smtClean="0">
                <a:solidFill>
                  <a:schemeClr val="bg1"/>
                </a:solidFill>
                <a:latin typeface="Arial" charset="0"/>
                <a:ea typeface="Arial Unicode MS" pitchFamily="34" charset="-128"/>
                <a:cs typeface="Arial Unicode MS" pitchFamily="34" charset="-128"/>
              </a:rPr>
              <a:t>застрахованным является имущество с лимитами от страховой суммы: мебель 50%, аудио-видео – бытовая техника 30%, одежда и обувь 10%, предметы интерьера 10%</a:t>
            </a:r>
          </a:p>
          <a:p>
            <a:pPr marL="180975" lvl="1" indent="-180975">
              <a:lnSpc>
                <a:spcPct val="95000"/>
              </a:lnSpc>
              <a:spcBef>
                <a:spcPts val="600"/>
              </a:spcBef>
              <a:buClr>
                <a:schemeClr val="bg1"/>
              </a:buClr>
              <a:buSzPct val="115000"/>
              <a:buFont typeface="Arial" pitchFamily="34" charset="0"/>
              <a:buChar char="•"/>
              <a:defRPr/>
            </a:pPr>
            <a:r>
              <a:rPr lang="ru-RU" sz="1100" dirty="0" smtClean="0">
                <a:solidFill>
                  <a:schemeClr val="bg1"/>
                </a:solidFill>
                <a:latin typeface="Arial" charset="0"/>
                <a:ea typeface="Arial Unicode MS" pitchFamily="34" charset="-128"/>
                <a:cs typeface="Arial Unicode MS" pitchFamily="34" charset="-128"/>
              </a:rPr>
              <a:t>лимит ответственности по каждой единице движимого имущества – 25 000 руб., по ГО – 15 000 руб. по каждому страховому случаю.</a:t>
            </a:r>
            <a:endParaRPr lang="ru-RU" sz="11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8314</TotalTime>
  <Words>2008</Words>
  <Application>Microsoft Office PowerPoint</Application>
  <PresentationFormat>Экран (4:3)</PresentationFormat>
  <Paragraphs>312</Paragraphs>
  <Slides>18</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Оформление по умолчанию</vt:lpstr>
      <vt:lpstr>Document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ROSNO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SalomatinAP</dc:creator>
  <cp:lastModifiedBy>Windows User</cp:lastModifiedBy>
  <cp:revision>698</cp:revision>
  <dcterms:created xsi:type="dcterms:W3CDTF">2012-01-16T09:27:40Z</dcterms:created>
  <dcterms:modified xsi:type="dcterms:W3CDTF">2014-03-28T12:44:51Z</dcterms:modified>
</cp:coreProperties>
</file>